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0"/>
  </p:notesMasterIdLst>
  <p:handoutMasterIdLst>
    <p:handoutMasterId r:id="rId51"/>
  </p:handoutMasterIdLst>
  <p:sldIdLst>
    <p:sldId id="822" r:id="rId2"/>
    <p:sldId id="1315" r:id="rId3"/>
    <p:sldId id="1505" r:id="rId4"/>
    <p:sldId id="1488" r:id="rId5"/>
    <p:sldId id="1506" r:id="rId6"/>
    <p:sldId id="1552" r:id="rId7"/>
    <p:sldId id="1316" r:id="rId8"/>
    <p:sldId id="1456" r:id="rId9"/>
    <p:sldId id="1548" r:id="rId10"/>
    <p:sldId id="1457" r:id="rId11"/>
    <p:sldId id="1520" r:id="rId12"/>
    <p:sldId id="1521" r:id="rId13"/>
    <p:sldId id="1522" r:id="rId14"/>
    <p:sldId id="1489" r:id="rId15"/>
    <p:sldId id="1459" r:id="rId16"/>
    <p:sldId id="1417" r:id="rId17"/>
    <p:sldId id="1523" r:id="rId18"/>
    <p:sldId id="1524" r:id="rId19"/>
    <p:sldId id="1525" r:id="rId20"/>
    <p:sldId id="1550" r:id="rId21"/>
    <p:sldId id="1526" r:id="rId22"/>
    <p:sldId id="1551" r:id="rId23"/>
    <p:sldId id="1527" r:id="rId24"/>
    <p:sldId id="1528" r:id="rId25"/>
    <p:sldId id="1553" r:id="rId26"/>
    <p:sldId id="1419" r:id="rId27"/>
    <p:sldId id="1529" r:id="rId28"/>
    <p:sldId id="1554" r:id="rId29"/>
    <p:sldId id="1469" r:id="rId30"/>
    <p:sldId id="1511" r:id="rId31"/>
    <p:sldId id="1530" r:id="rId32"/>
    <p:sldId id="1470" r:id="rId33"/>
    <p:sldId id="1531" r:id="rId34"/>
    <p:sldId id="1532" r:id="rId35"/>
    <p:sldId id="1533" r:id="rId36"/>
    <p:sldId id="1515" r:id="rId37"/>
    <p:sldId id="1534" r:id="rId38"/>
    <p:sldId id="1535" r:id="rId39"/>
    <p:sldId id="1536" r:id="rId40"/>
    <p:sldId id="1537" r:id="rId41"/>
    <p:sldId id="1538" r:id="rId42"/>
    <p:sldId id="1539" r:id="rId43"/>
    <p:sldId id="1516" r:id="rId44"/>
    <p:sldId id="1540" r:id="rId45"/>
    <p:sldId id="1519" r:id="rId46"/>
    <p:sldId id="1541" r:id="rId47"/>
    <p:sldId id="1555" r:id="rId48"/>
    <p:sldId id="1024" r:id="rId49"/>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009900"/>
    <a:srgbClr val="FFFF00"/>
    <a:srgbClr val="0000FF"/>
    <a:srgbClr val="FF9900"/>
    <a:srgbClr val="008000"/>
    <a:srgbClr val="000066"/>
    <a:srgbClr val="FF3399"/>
    <a:srgbClr val="CC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8" autoAdjust="0"/>
    <p:restoredTop sz="98339" autoAdjust="0"/>
  </p:normalViewPr>
  <p:slideViewPr>
    <p:cSldViewPr>
      <p:cViewPr>
        <p:scale>
          <a:sx n="72" d="100"/>
          <a:sy n="72" d="100"/>
        </p:scale>
        <p:origin x="-1188" y="-132"/>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2352"/>
    </p:cViewPr>
  </p:sorterViewPr>
  <p:notesViewPr>
    <p:cSldViewPr>
      <p:cViewPr varScale="1">
        <p:scale>
          <a:sx n="56" d="100"/>
          <a:sy n="56" d="100"/>
        </p:scale>
        <p:origin x="-280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D9F1EC7-5449-454A-B3B5-9CACFF7D4CAE}" type="datetimeFigureOut">
              <a:rPr lang="en-US"/>
              <a:pPr>
                <a:defRPr/>
              </a:pPr>
              <a:t>07/01/2019</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8C4F075F-9739-4055-B81D-8D2EC637FBEE}" type="slidenum">
              <a:rPr lang="en-US"/>
              <a:pPr>
                <a:defRPr/>
              </a:pPr>
              <a:t>‹#›</a:t>
            </a:fld>
            <a:endParaRPr lang="en-US"/>
          </a:p>
        </p:txBody>
      </p:sp>
    </p:spTree>
    <p:extLst>
      <p:ext uri="{BB962C8B-B14F-4D97-AF65-F5344CB8AC3E}">
        <p14:creationId xmlns:p14="http://schemas.microsoft.com/office/powerpoint/2010/main" val="49123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38C21A9-C8EE-4C7E-92BD-9559CA321883}" type="slidenum">
              <a:rPr lang="en-US"/>
              <a:pPr>
                <a:defRPr/>
              </a:pPr>
              <a:t>‹#›</a:t>
            </a:fld>
            <a:endParaRPr lang="en-US"/>
          </a:p>
        </p:txBody>
      </p:sp>
    </p:spTree>
    <p:extLst>
      <p:ext uri="{BB962C8B-B14F-4D97-AF65-F5344CB8AC3E}">
        <p14:creationId xmlns:p14="http://schemas.microsoft.com/office/powerpoint/2010/main" val="2282772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66A5B-222C-4E27-906E-FA263834F6CC}" type="slidenum">
              <a:rPr lang="en-US" altLang="en-US" smtClean="0"/>
              <a:pPr algn="r" eaLnBrk="1" hangingPunct="1">
                <a:spcBef>
                  <a:spcPct val="0"/>
                </a:spcBef>
              </a:pPr>
              <a:t>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B9E3E2-35BD-4BB8-8F7F-B21AC603A000}"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91139"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78612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0099AA3-E0E1-4781-8B6F-02414BEADD8F}" type="slidenum">
              <a:rPr lang="en-US"/>
              <a:pPr>
                <a:defRPr/>
              </a:pPr>
              <a:t>‹#›</a:t>
            </a:fld>
            <a:endParaRPr lang="en-US"/>
          </a:p>
        </p:txBody>
      </p:sp>
    </p:spTree>
    <p:extLst>
      <p:ext uri="{BB962C8B-B14F-4D97-AF65-F5344CB8AC3E}">
        <p14:creationId xmlns:p14="http://schemas.microsoft.com/office/powerpoint/2010/main" val="319956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719" y="152400"/>
            <a:ext cx="2001715"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7104" y="152400"/>
            <a:ext cx="5865934"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BAF846ED-DDBC-419E-90DE-F9F2315506B4}" type="slidenum">
              <a:rPr lang="en-US"/>
              <a:pPr>
                <a:defRPr/>
              </a:pPr>
              <a:t>‹#›</a:t>
            </a:fld>
            <a:endParaRPr lang="en-US"/>
          </a:p>
        </p:txBody>
      </p:sp>
    </p:spTree>
    <p:extLst>
      <p:ext uri="{BB962C8B-B14F-4D97-AF65-F5344CB8AC3E}">
        <p14:creationId xmlns:p14="http://schemas.microsoft.com/office/powerpoint/2010/main" val="348860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877AE51-D50E-46B6-BB93-30AA5F75488D}" type="slidenum">
              <a:rPr lang="en-US" smtClean="0"/>
              <a:pPr>
                <a:defRPr/>
              </a:pPr>
              <a:t>‹#›</a:t>
            </a:fld>
            <a:endParaRPr lang="en-US"/>
          </a:p>
        </p:txBody>
      </p:sp>
      <p:sp>
        <p:nvSpPr>
          <p:cNvPr id="5" name="Rectangle 11"/>
          <p:cNvSpPr txBox="1">
            <a:spLocks noChangeArrowheads="1"/>
          </p:cNvSpPr>
          <p:nvPr userDrawn="1"/>
        </p:nvSpPr>
        <p:spPr bwMode="auto">
          <a:xfrm>
            <a:off x="6822744"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34"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fld id="{0181F552-57E3-4163-968A-15EACE64F2C9}" type="slidenum">
              <a:rPr lang="en-US" smtClean="0"/>
              <a:pPr>
                <a:defRPr/>
              </a:pPr>
              <a:t>‹#›</a:t>
            </a:fld>
            <a:endParaRPr lang="en-US"/>
          </a:p>
        </p:txBody>
      </p:sp>
    </p:spTree>
    <p:extLst>
      <p:ext uri="{BB962C8B-B14F-4D97-AF65-F5344CB8AC3E}">
        <p14:creationId xmlns:p14="http://schemas.microsoft.com/office/powerpoint/2010/main" val="220947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FB029C8-BFDE-4586-AADC-A5C16A970B65}" type="slidenum">
              <a:rPr lang="en-US" smtClean="0"/>
              <a:pPr>
                <a:defRPr/>
              </a:pPr>
              <a:t>‹#›</a:t>
            </a:fld>
            <a:endParaRPr lang="en-US"/>
          </a:p>
        </p:txBody>
      </p:sp>
    </p:spTree>
    <p:extLst>
      <p:ext uri="{BB962C8B-B14F-4D97-AF65-F5344CB8AC3E}">
        <p14:creationId xmlns:p14="http://schemas.microsoft.com/office/powerpoint/2010/main" val="228635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7105"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943"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CADF17B8-E81A-4D26-A307-E634C5721969}" type="slidenum">
              <a:rPr lang="en-US"/>
              <a:pPr>
                <a:defRPr/>
              </a:pPr>
              <a:t>‹#›</a:t>
            </a:fld>
            <a:endParaRPr lang="en-US"/>
          </a:p>
        </p:txBody>
      </p:sp>
    </p:spTree>
    <p:extLst>
      <p:ext uri="{BB962C8B-B14F-4D97-AF65-F5344CB8AC3E}">
        <p14:creationId xmlns:p14="http://schemas.microsoft.com/office/powerpoint/2010/main" val="97082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EBE9721F-8C1E-46C8-9CEA-77F85A618653}" type="slidenum">
              <a:rPr lang="en-US"/>
              <a:pPr>
                <a:defRPr/>
              </a:pPr>
              <a:t>‹#›</a:t>
            </a:fld>
            <a:endParaRPr lang="en-US"/>
          </a:p>
        </p:txBody>
      </p:sp>
    </p:spTree>
    <p:extLst>
      <p:ext uri="{BB962C8B-B14F-4D97-AF65-F5344CB8AC3E}">
        <p14:creationId xmlns:p14="http://schemas.microsoft.com/office/powerpoint/2010/main" val="31802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8E866B33-5E0C-4FD2-BD6E-5E0C5F06744D}" type="slidenum">
              <a:rPr lang="en-US"/>
              <a:pPr>
                <a:defRPr/>
              </a:pPr>
              <a:t>‹#›</a:t>
            </a:fld>
            <a:endParaRPr lang="en-US"/>
          </a:p>
        </p:txBody>
      </p:sp>
    </p:spTree>
    <p:extLst>
      <p:ext uri="{BB962C8B-B14F-4D97-AF65-F5344CB8AC3E}">
        <p14:creationId xmlns:p14="http://schemas.microsoft.com/office/powerpoint/2010/main" val="169606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47006A05-71E8-4A6D-8CFB-62065BD41703}" type="slidenum">
              <a:rPr lang="en-US"/>
              <a:pPr>
                <a:defRPr/>
              </a:pPr>
              <a:t>‹#›</a:t>
            </a:fld>
            <a:endParaRPr lang="en-US"/>
          </a:p>
        </p:txBody>
      </p:sp>
    </p:spTree>
    <p:extLst>
      <p:ext uri="{BB962C8B-B14F-4D97-AF65-F5344CB8AC3E}">
        <p14:creationId xmlns:p14="http://schemas.microsoft.com/office/powerpoint/2010/main" val="15917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435"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0F101A41-98A0-467F-A011-D91A5EE15BC7}" type="slidenum">
              <a:rPr lang="en-US"/>
              <a:pPr>
                <a:defRPr/>
              </a:pPr>
              <a:t>‹#›</a:t>
            </a:fld>
            <a:endParaRPr lang="en-US"/>
          </a:p>
        </p:txBody>
      </p:sp>
    </p:spTree>
    <p:extLst>
      <p:ext uri="{BB962C8B-B14F-4D97-AF65-F5344CB8AC3E}">
        <p14:creationId xmlns:p14="http://schemas.microsoft.com/office/powerpoint/2010/main" val="367667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87041E87-93BC-4F7B-9474-9DFA9B6A39CD}" type="slidenum">
              <a:rPr lang="en-US"/>
              <a:pPr>
                <a:defRPr/>
              </a:pPr>
              <a:t>‹#›</a:t>
            </a:fld>
            <a:endParaRPr lang="en-US"/>
          </a:p>
        </p:txBody>
      </p:sp>
    </p:spTree>
    <p:extLst>
      <p:ext uri="{BB962C8B-B14F-4D97-AF65-F5344CB8AC3E}">
        <p14:creationId xmlns:p14="http://schemas.microsoft.com/office/powerpoint/2010/main" val="13176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1524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2192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23" name="Rectangle 11"/>
          <p:cNvSpPr>
            <a:spLocks noGrp="1" noChangeArrowheads="1"/>
          </p:cNvSpPr>
          <p:nvPr>
            <p:ph type="sldNum" sz="quarter" idx="4"/>
          </p:nvPr>
        </p:nvSpPr>
        <p:spPr bwMode="auto">
          <a:xfrm>
            <a:off x="6823075"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AF6D13B-C75B-4DA3-BD12-0EF6D1F3E0F2}" type="slidenum">
              <a:rPr lang="en-US"/>
              <a:pPr>
                <a:defRPr/>
              </a:pPr>
              <a:t>‹#›</a:t>
            </a:fld>
            <a:endParaRPr lang="en-US"/>
          </a:p>
        </p:txBody>
      </p:sp>
      <p:sp>
        <p:nvSpPr>
          <p:cNvPr id="1029" name="Line 12"/>
          <p:cNvSpPr>
            <a:spLocks noChangeShapeType="1"/>
          </p:cNvSpPr>
          <p:nvPr/>
        </p:nvSpPr>
        <p:spPr bwMode="auto">
          <a:xfrm>
            <a:off x="280988" y="1143000"/>
            <a:ext cx="8582025" cy="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cSld>
  <p:clrMap bg1="lt1" tx1="dk1" bg2="lt2" tx2="dk2" accent1="accent1" accent2="accent2" accent3="accent3" accent4="accent4" accent5="accent5" accent6="accent6" hlink="hlink" folHlink="folHlink"/>
  <p:sldLayoutIdLst>
    <p:sldLayoutId id="2147484176"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2" descr="L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066800"/>
            <a:ext cx="9140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0"/>
          <p:cNvSpPr>
            <a:spLocks noChangeArrowheads="1"/>
          </p:cNvSpPr>
          <p:nvPr/>
        </p:nvSpPr>
        <p:spPr bwMode="auto">
          <a:xfrm>
            <a:off x="1270000" y="0"/>
            <a:ext cx="7797800" cy="1066800"/>
          </a:xfrm>
          <a:prstGeom prst="rect">
            <a:avLst/>
          </a:prstGeom>
          <a:noFill/>
          <a:ln w="9525">
            <a:noFill/>
            <a:miter lim="800000"/>
            <a:headEnd/>
            <a:tailEnd/>
          </a:ln>
          <a:effectLst/>
        </p:spPr>
        <p:txBody>
          <a:bodyPr wrap="none" anchor="ctr"/>
          <a:lstStyle/>
          <a:p>
            <a:pPr algn="ctr">
              <a:spcBef>
                <a:spcPct val="5000"/>
              </a:spcBef>
              <a:spcAft>
                <a:spcPct val="5000"/>
              </a:spcAft>
              <a:defRPr/>
            </a:pPr>
            <a:r>
              <a:rPr lang="en-US" altLang="en-US" sz="3300" b="1" smtClean="0">
                <a:solidFill>
                  <a:srgbClr val="FFFF00"/>
                </a:solidFill>
                <a:latin typeface="Arial" panose="020B0604020202020204" pitchFamily="34" charset="0"/>
                <a:cs typeface="Arial" panose="020B0604020202020204" pitchFamily="34" charset="0"/>
              </a:rPr>
              <a:t>LUẬT AN NINH MẠNG NĂM 2018</a:t>
            </a:r>
            <a:endParaRPr lang="en-US" sz="3300" b="1">
              <a:solidFill>
                <a:srgbClr val="FFFF00"/>
              </a:solidFill>
              <a:latin typeface="Arial" panose="020B0604020202020204" pitchFamily="34" charset="0"/>
              <a:cs typeface="Arial" panose="020B0604020202020204" pitchFamily="34" charset="0"/>
            </a:endParaRPr>
          </a:p>
        </p:txBody>
      </p:sp>
      <p:pic>
        <p:nvPicPr>
          <p:cNvPr id="16" name="Picture 22" descr="Logo So (1000x100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0" y="6517944"/>
            <a:ext cx="9080500" cy="304800"/>
          </a:xfrm>
          <a:prstGeom prst="rect">
            <a:avLst/>
          </a:prstGeom>
          <a:noFill/>
          <a:ln w="9525">
            <a:noFill/>
            <a:miter lim="800000"/>
            <a:headEnd/>
            <a:tailEnd/>
          </a:ln>
          <a:effectLst/>
        </p:spPr>
        <p:txBody>
          <a:bodyPr wrap="none" anchor="ctr"/>
          <a:lstStyle/>
          <a:p>
            <a:pPr>
              <a:defRPr/>
            </a:pPr>
            <a:r>
              <a:rPr lang="en-US" sz="1400" b="1" smtClean="0">
                <a:solidFill>
                  <a:srgbClr val="FFFF00"/>
                </a:solidFill>
                <a:latin typeface="Arial" panose="020B0604020202020204" pitchFamily="34" charset="0"/>
                <a:cs typeface="Arial" panose="020B0604020202020204" pitchFamily="34" charset="0"/>
              </a:rPr>
              <a:t>  Trình bày:  Lê Nguyễn Minh Ngọc</a:t>
            </a:r>
            <a:r>
              <a:rPr lang="en-US" sz="1400" b="1">
                <a:solidFill>
                  <a:srgbClr val="FFFF00"/>
                </a:solidFill>
                <a:latin typeface="Arial" panose="020B0604020202020204" pitchFamily="34" charset="0"/>
                <a:cs typeface="Arial" panose="020B0604020202020204" pitchFamily="34" charset="0"/>
              </a:rPr>
              <a:t>	</a:t>
            </a:r>
            <a:r>
              <a:rPr lang="en-US" sz="1400" b="1" smtClean="0">
                <a:solidFill>
                  <a:srgbClr val="FFFF00"/>
                </a:solidFill>
                <a:latin typeface="Arial" panose="020B0604020202020204" pitchFamily="34" charset="0"/>
                <a:cs typeface="Arial" panose="020B0604020202020204" pitchFamily="34" charset="0"/>
              </a:rPr>
              <a:t>                   ngoclnm@sgdbinhduong.edu.vn</a:t>
            </a:r>
            <a:endParaRPr lang="en-US" sz="1400" b="1">
              <a:solidFill>
                <a:srgbClr val="FFFF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1143000"/>
            <a:ext cx="9144000" cy="5334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5000"/>
              </a:lnSpc>
              <a:spcBef>
                <a:spcPts val="1000"/>
              </a:spcBef>
              <a:spcAft>
                <a:spcPts val="0"/>
              </a:spcAft>
              <a:buClr>
                <a:srgbClr val="FF0000"/>
              </a:buClr>
              <a:buFont typeface="Wingdings" panose="05000000000000000000" pitchFamily="2" charset="2"/>
              <a:buChar char="Ø"/>
              <a:defRPr/>
            </a:pPr>
            <a:r>
              <a:rPr lang="en-US" sz="2200" b="1" kern="0" smtClean="0">
                <a:solidFill>
                  <a:srgbClr val="0000FF"/>
                </a:solidFill>
                <a:latin typeface="Arial" charset="0"/>
              </a:rPr>
              <a:t>Sự </a:t>
            </a:r>
            <a:r>
              <a:rPr lang="en-US" sz="2200" b="1" kern="0">
                <a:solidFill>
                  <a:srgbClr val="0000FF"/>
                </a:solidFill>
                <a:latin typeface="Arial" charset="0"/>
              </a:rPr>
              <a:t>phát triển bùng nổ của công nghệ mang tính đột phá như trí tuệ nhân tạo, Internet của vạn vật, máy tính lượng tử, điện toán đám mây, hệ thống dữ liệu lớn, hệ thống dữ liệu nhanh… đã làm không gian mạng thay đổi sâu sắc cả về chất và lượng, được dự báo sẽ mang lại những lợi ích chưa từng có cho xã hội loài người nhưng cũng làm xuất hiện những nguy cơ tiềm ẩn vô cùng </a:t>
            </a:r>
            <a:r>
              <a:rPr lang="en-US" sz="2200" b="1" kern="0" smtClean="0">
                <a:solidFill>
                  <a:srgbClr val="0000FF"/>
                </a:solidFill>
                <a:latin typeface="Arial" charset="0"/>
              </a:rPr>
              <a:t>lớn.</a:t>
            </a:r>
          </a:p>
          <a:p>
            <a:pPr marL="566738" indent="-457200" algn="just" eaLnBrk="1" hangingPunct="1">
              <a:lnSpc>
                <a:spcPct val="105000"/>
              </a:lnSpc>
              <a:spcBef>
                <a:spcPts val="1000"/>
              </a:spcBef>
              <a:spcAft>
                <a:spcPts val="0"/>
              </a:spcAft>
              <a:buClr>
                <a:srgbClr val="FF0000"/>
              </a:buClr>
              <a:buFont typeface="Wingdings" panose="05000000000000000000" pitchFamily="2" charset="2"/>
              <a:buChar char="Ø"/>
              <a:defRPr/>
            </a:pPr>
            <a:r>
              <a:rPr lang="en-US" sz="2200" b="1" kern="0" smtClean="0">
                <a:solidFill>
                  <a:srgbClr val="0000FF"/>
                </a:solidFill>
                <a:latin typeface="Arial" charset="0"/>
              </a:rPr>
              <a:t>Chỉ </a:t>
            </a:r>
            <a:r>
              <a:rPr lang="en-US" sz="2200" b="1" kern="0">
                <a:solidFill>
                  <a:srgbClr val="0000FF"/>
                </a:solidFill>
                <a:latin typeface="Arial" charset="0"/>
              </a:rPr>
              <a:t>trong vòng 06 năm trở lại đây, đã có </a:t>
            </a:r>
            <a:r>
              <a:rPr lang="en-US" sz="2200" b="1" kern="0">
                <a:solidFill>
                  <a:srgbClr val="FF0066"/>
                </a:solidFill>
                <a:latin typeface="Arial" charset="0"/>
              </a:rPr>
              <a:t>23 quốc gia</a:t>
            </a:r>
            <a:r>
              <a:rPr lang="en-US" sz="2200" b="1" kern="0">
                <a:solidFill>
                  <a:srgbClr val="0000FF"/>
                </a:solidFill>
                <a:latin typeface="Arial" charset="0"/>
              </a:rPr>
              <a:t> trên thế giới ban hành trên 40 văn bản luật về an ninh </a:t>
            </a:r>
            <a:r>
              <a:rPr lang="en-US" sz="2200" b="1" kern="0" smtClean="0">
                <a:solidFill>
                  <a:srgbClr val="0000FF"/>
                </a:solidFill>
                <a:latin typeface="Arial" charset="0"/>
              </a:rPr>
              <a:t>mạng.</a:t>
            </a:r>
          </a:p>
          <a:p>
            <a:pPr marL="566738" indent="-457200" algn="just" eaLnBrk="1" hangingPunct="1">
              <a:lnSpc>
                <a:spcPct val="105000"/>
              </a:lnSpc>
              <a:spcBef>
                <a:spcPts val="1000"/>
              </a:spcBef>
              <a:spcAft>
                <a:spcPts val="0"/>
              </a:spcAft>
              <a:buClr>
                <a:srgbClr val="FF0000"/>
              </a:buClr>
              <a:buFont typeface="Wingdings" panose="05000000000000000000" pitchFamily="2" charset="2"/>
              <a:buChar char="Ø"/>
              <a:defRPr/>
            </a:pPr>
            <a:r>
              <a:rPr lang="en-US" sz="2200" b="1" kern="0" smtClean="0">
                <a:solidFill>
                  <a:srgbClr val="0000FF"/>
                </a:solidFill>
                <a:latin typeface="Arial" charset="0"/>
              </a:rPr>
              <a:t>Ở </a:t>
            </a:r>
            <a:r>
              <a:rPr lang="en-US" sz="2200" b="1" kern="0">
                <a:solidFill>
                  <a:srgbClr val="0000FF"/>
                </a:solidFill>
                <a:latin typeface="Arial" charset="0"/>
              </a:rPr>
              <a:t>nước ta, </a:t>
            </a:r>
            <a:r>
              <a:rPr lang="en-US" sz="2200" b="1" kern="0" smtClean="0">
                <a:solidFill>
                  <a:srgbClr val="0000FF"/>
                </a:solidFill>
                <a:latin typeface="Arial" charset="0"/>
              </a:rPr>
              <a:t>vẫn </a:t>
            </a:r>
            <a:r>
              <a:rPr lang="en-US" sz="2200" b="1" kern="0">
                <a:solidFill>
                  <a:srgbClr val="0000FF"/>
                </a:solidFill>
                <a:latin typeface="Arial" charset="0"/>
              </a:rPr>
              <a:t>còn những tồn tại, hạn chế về an ninh mạng cần khắc phục như</a:t>
            </a:r>
            <a:r>
              <a:rPr lang="en-US" sz="2200" b="1" kern="0" smtClean="0">
                <a:solidFill>
                  <a:srgbClr val="0000FF"/>
                </a:solidFill>
                <a:latin typeface="Arial" charset="0"/>
              </a:rPr>
              <a:t>:</a:t>
            </a:r>
          </a:p>
          <a:p>
            <a:pPr marL="566738" indent="-457200" algn="just" eaLnBrk="1" hangingPunct="1">
              <a:lnSpc>
                <a:spcPct val="105000"/>
              </a:lnSpc>
              <a:spcBef>
                <a:spcPts val="1000"/>
              </a:spcBef>
              <a:spcAft>
                <a:spcPts val="0"/>
              </a:spcAft>
              <a:buClr>
                <a:srgbClr val="FF0000"/>
              </a:buClr>
              <a:buFont typeface="+mj-lt"/>
              <a:buAutoNum type="arabicPeriod"/>
              <a:defRPr/>
            </a:pPr>
            <a:r>
              <a:rPr lang="en-US" sz="2200" b="1" kern="0" smtClean="0">
                <a:solidFill>
                  <a:srgbClr val="0000FF"/>
                </a:solidFill>
                <a:latin typeface="Arial" charset="0"/>
              </a:rPr>
              <a:t>Tiềm </a:t>
            </a:r>
            <a:r>
              <a:rPr lang="en-US" sz="2200" b="1" kern="0">
                <a:solidFill>
                  <a:srgbClr val="0000FF"/>
                </a:solidFill>
                <a:latin typeface="Arial" charset="0"/>
              </a:rPr>
              <a:t>lực quốc gia về an ninh mạng của nước ta chưa đủ mạnh, chưa huy động, khai thác được sức mạnh tổng hợp để đối phó với các mối đe dọa trên không gian mạng</a:t>
            </a:r>
            <a:r>
              <a:rPr lang="en-US" sz="2200" b="1" kern="0" smtClean="0">
                <a:solidFill>
                  <a:srgbClr val="0000FF"/>
                </a:solidFill>
                <a:latin typeface="Arial" charset="0"/>
              </a:rPr>
              <a:t>.</a:t>
            </a:r>
            <a:endParaRPr lang="en-US" sz="22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27676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5000"/>
              </a:lnSpc>
              <a:spcBef>
                <a:spcPts val="1000"/>
              </a:spcBef>
              <a:spcAft>
                <a:spcPts val="0"/>
              </a:spcAft>
              <a:buClr>
                <a:srgbClr val="FF0000"/>
              </a:buClr>
              <a:buFont typeface="+mj-lt"/>
              <a:buAutoNum type="arabicPeriod" startAt="2"/>
              <a:defRPr/>
            </a:pPr>
            <a:r>
              <a:rPr lang="en-US" sz="2000" b="1" kern="0" smtClean="0">
                <a:solidFill>
                  <a:srgbClr val="0000FF"/>
                </a:solidFill>
                <a:latin typeface="Arial" charset="0"/>
              </a:rPr>
              <a:t>Không </a:t>
            </a:r>
            <a:r>
              <a:rPr lang="en-US" sz="2000" b="1" kern="0">
                <a:solidFill>
                  <a:srgbClr val="0000FF"/>
                </a:solidFill>
                <a:latin typeface="Arial" charset="0"/>
              </a:rPr>
              <a:t>gian mạng và một số loại hình dịch vụ, ứng dụng </a:t>
            </a:r>
            <a:r>
              <a:rPr lang="en-US" sz="2000" b="1" kern="0" smtClean="0">
                <a:solidFill>
                  <a:srgbClr val="0000FF"/>
                </a:solidFill>
                <a:latin typeface="Arial" charset="0"/>
              </a:rPr>
              <a:t>CNTT đang </a:t>
            </a:r>
            <a:r>
              <a:rPr lang="en-US" sz="2000" b="1" kern="0">
                <a:solidFill>
                  <a:srgbClr val="0000FF"/>
                </a:solidFill>
                <a:latin typeface="Arial" charset="0"/>
              </a:rPr>
              <a:t>bị các thế lực thù địch, phản động sử dụng để thực hiện âm mưu tiến hành “cách mạng màu”, “cách mạng đường phố”, “diễn biến hòa bình” nhằm xóa bỏ chế độ chính trị ở nước ta. Tình trạng đăng tải thông tin sai sự thật, làm nhục, vu khống tổ chức, cá nhân tràn lan trên không gian mạng nhưng chưa có biện pháp quản lý hữu hiệu, dẫn tới nhiều hậu quả đáng tiếc về nhân mạng, tinh thần, thậm chí ảnh hưởng tới chủ quyền, lợi ích, an ninh quốc gia, trật tự an toàn xã hội</a:t>
            </a:r>
            <a:r>
              <a:rPr lang="en-US" sz="2000" b="1" kern="0" smtClean="0">
                <a:solidFill>
                  <a:srgbClr val="0000FF"/>
                </a:solidFill>
                <a:latin typeface="Arial" charset="0"/>
              </a:rPr>
              <a:t>.</a:t>
            </a:r>
          </a:p>
          <a:p>
            <a:pPr marL="566738" indent="-457200" algn="just" eaLnBrk="1" hangingPunct="1">
              <a:lnSpc>
                <a:spcPct val="105000"/>
              </a:lnSpc>
              <a:spcBef>
                <a:spcPts val="1000"/>
              </a:spcBef>
              <a:spcAft>
                <a:spcPts val="0"/>
              </a:spcAft>
              <a:buClr>
                <a:srgbClr val="FF0000"/>
              </a:buClr>
              <a:buFont typeface="+mj-lt"/>
              <a:buAutoNum type="arabicPeriod" startAt="2"/>
              <a:defRPr/>
            </a:pPr>
            <a:r>
              <a:rPr lang="en-US" sz="2000" b="1" kern="0" smtClean="0">
                <a:solidFill>
                  <a:srgbClr val="0000FF"/>
                </a:solidFill>
                <a:latin typeface="Arial" charset="0"/>
              </a:rPr>
              <a:t>Ngày </a:t>
            </a:r>
            <a:r>
              <a:rPr lang="en-US" sz="2000" b="1" kern="0">
                <a:solidFill>
                  <a:srgbClr val="0000FF"/>
                </a:solidFill>
                <a:latin typeface="Arial" charset="0"/>
              </a:rPr>
              <a:t>càng xuất hiện nhiều cuộc tấn công mạng với quy mô lớn, cường độ cao, gia tăng về tính chất nghiêm trọng, mức độ nguy hiểm đe dọa trực tiếp đến an ninh quốc gia và trật tự an toàn xã hội. Khủng bố mạng nổi lên như một thách thức đe dọa nghiêm trọng tới an ninh quốc gia. Hoạt động phạm tội trên không gian mạng ngày càng gia tăng về số vụ, thủ đoạn tinh vi gây thiệt hại nghiêm trọng về kinh tế, ảnh hưởng đến tư tưởng, văn hóa, xã hội</a:t>
            </a:r>
            <a:r>
              <a:rPr lang="en-US" sz="2000" b="1" kern="0" smtClean="0">
                <a:solidFill>
                  <a:srgbClr val="0000FF"/>
                </a:solidFill>
                <a:latin typeface="Arial" charset="0"/>
              </a:rPr>
              <a:t>.</a:t>
            </a:r>
            <a:endParaRPr lang="en-US" sz="20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15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8000"/>
              </a:lnSpc>
              <a:spcBef>
                <a:spcPts val="1000"/>
              </a:spcBef>
              <a:spcAft>
                <a:spcPts val="0"/>
              </a:spcAft>
              <a:buClr>
                <a:srgbClr val="FF0000"/>
              </a:buClr>
              <a:buFont typeface="+mj-lt"/>
              <a:buAutoNum type="arabicPeriod" startAt="4"/>
              <a:defRPr/>
            </a:pPr>
            <a:r>
              <a:rPr lang="en-US" sz="2100" b="1" kern="0" smtClean="0">
                <a:solidFill>
                  <a:srgbClr val="0000FF"/>
                </a:solidFill>
                <a:latin typeface="Arial" charset="0"/>
              </a:rPr>
              <a:t>Hệ </a:t>
            </a:r>
            <a:r>
              <a:rPr lang="en-US" sz="2100" b="1" kern="0">
                <a:solidFill>
                  <a:srgbClr val="0000FF"/>
                </a:solidFill>
                <a:latin typeface="Arial" charset="0"/>
              </a:rPr>
              <a:t>thống thông tin quan trọng về an ninh quốc gia chưa được xác định và bảo vệ bằng các biện pháp tương </a:t>
            </a:r>
            <a:r>
              <a:rPr lang="en-US" sz="2100" b="1" kern="0" smtClean="0">
                <a:solidFill>
                  <a:srgbClr val="0000FF"/>
                </a:solidFill>
                <a:latin typeface="Arial" charset="0"/>
              </a:rPr>
              <a:t>xứng…. việc </a:t>
            </a:r>
            <a:r>
              <a:rPr lang="en-US" sz="2100" b="1" kern="0">
                <a:solidFill>
                  <a:srgbClr val="0000FF"/>
                </a:solidFill>
                <a:latin typeface="Arial" charset="0"/>
              </a:rPr>
              <a:t>triển khai hoạt động ứng phó, xử lý, khắc phục hậu quả của cơ quan chức năng có liên quan rất lúng túng, chưa có quy trình thống nhất, cơ quan có trách nhiệm bảo vệ an ninh mạng chưa thể chủ động triển khai các biện pháp, phương án phù hợp</a:t>
            </a:r>
            <a:r>
              <a:rPr lang="en-US" sz="2100" b="1" kern="0" smtClean="0">
                <a:solidFill>
                  <a:srgbClr val="0000FF"/>
                </a:solidFill>
                <a:latin typeface="Arial" charset="0"/>
              </a:rPr>
              <a:t>.</a:t>
            </a:r>
          </a:p>
          <a:p>
            <a:pPr marL="566738" indent="-457200" algn="just" eaLnBrk="1" hangingPunct="1">
              <a:lnSpc>
                <a:spcPct val="108000"/>
              </a:lnSpc>
              <a:spcBef>
                <a:spcPts val="1000"/>
              </a:spcBef>
              <a:spcAft>
                <a:spcPts val="0"/>
              </a:spcAft>
              <a:buClr>
                <a:srgbClr val="FF0000"/>
              </a:buClr>
              <a:buFont typeface="+mj-lt"/>
              <a:buAutoNum type="arabicPeriod" startAt="4"/>
              <a:defRPr/>
            </a:pPr>
            <a:r>
              <a:rPr lang="en-US" sz="2100" b="1" kern="0" smtClean="0">
                <a:solidFill>
                  <a:srgbClr val="0000FF"/>
                </a:solidFill>
                <a:latin typeface="Arial" charset="0"/>
              </a:rPr>
              <a:t>Tình </a:t>
            </a:r>
            <a:r>
              <a:rPr lang="en-US" sz="2100" b="1" kern="0">
                <a:solidFill>
                  <a:srgbClr val="0000FF"/>
                </a:solidFill>
                <a:latin typeface="Arial" charset="0"/>
              </a:rPr>
              <a:t>hình lộ, lọt bí mật nhà nước qua không gian mạng rất đáng lo ngại, nhiều văn bản thuộc bí mật nhà nước bị đăng tải trên không gian mạng. Một trong những nguyên nhân quan trọng dẫn tới tình trạng trên là do nhận thức của các cơ quan, doanh nghiệp và cá nhân về bảo vệ bí mật nhà nước trên không gian mạng còn hạn chế, ý thức trách nhiệm của nhiều cán bộ, nhân viên trong bảo mật thông tin trên không gian mạng còn chưa cao, chế tài xử phạt chưa đủ răn đe</a:t>
            </a:r>
            <a:r>
              <a:rPr lang="en-US" sz="2100" b="1" kern="0" smtClean="0">
                <a:solidFill>
                  <a:srgbClr val="0000FF"/>
                </a:solidFill>
                <a:latin typeface="Arial" charset="0"/>
              </a:rPr>
              <a:t>.</a:t>
            </a:r>
            <a:endParaRPr lang="en-US" sz="21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9561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8000"/>
              </a:lnSpc>
              <a:spcBef>
                <a:spcPts val="1000"/>
              </a:spcBef>
              <a:spcAft>
                <a:spcPts val="0"/>
              </a:spcAft>
              <a:buClr>
                <a:srgbClr val="FF0000"/>
              </a:buClr>
              <a:buFont typeface="+mj-lt"/>
              <a:buAutoNum type="arabicPeriod" startAt="6"/>
              <a:defRPr/>
            </a:pPr>
            <a:r>
              <a:rPr lang="en-US" sz="2100" b="1" kern="0" smtClean="0">
                <a:solidFill>
                  <a:srgbClr val="0000FF"/>
                </a:solidFill>
                <a:latin typeface="Arial" charset="0"/>
              </a:rPr>
              <a:t>Sự </a:t>
            </a:r>
            <a:r>
              <a:rPr lang="en-US" sz="2100" b="1" kern="0">
                <a:solidFill>
                  <a:srgbClr val="0000FF"/>
                </a:solidFill>
                <a:latin typeface="Arial" charset="0"/>
              </a:rPr>
              <a:t>phụ thuộc vào thiết bị </a:t>
            </a:r>
            <a:r>
              <a:rPr lang="en-US" sz="2100" b="1" kern="0" smtClean="0">
                <a:solidFill>
                  <a:srgbClr val="0000FF"/>
                </a:solidFill>
                <a:latin typeface="Arial" charset="0"/>
              </a:rPr>
              <a:t>CNTT có </a:t>
            </a:r>
            <a:r>
              <a:rPr lang="en-US" sz="2100" b="1" kern="0">
                <a:solidFill>
                  <a:srgbClr val="0000FF"/>
                </a:solidFill>
                <a:latin typeface="Arial" charset="0"/>
              </a:rPr>
              <a:t>nguồn gốc từ nước ngoài. Không gian mạng đang ứng dụng sâu rộng vào mọi lĩnh vực của đời sống xã hội, tuy nhiên, sự phụ thuộc vào trang thiết bị </a:t>
            </a:r>
            <a:r>
              <a:rPr lang="en-US" sz="2100" b="1" kern="0" smtClean="0">
                <a:solidFill>
                  <a:srgbClr val="0000FF"/>
                </a:solidFill>
                <a:latin typeface="Arial" charset="0"/>
              </a:rPr>
              <a:t>CNTT xuất </a:t>
            </a:r>
            <a:r>
              <a:rPr lang="en-US" sz="2100" b="1" kern="0">
                <a:solidFill>
                  <a:srgbClr val="0000FF"/>
                </a:solidFill>
                <a:latin typeface="Arial" charset="0"/>
              </a:rPr>
              <a:t>xứ từ nước ngoài là mối đe dọa tiềm tàng đối với an ninh mạng nếu xảy ra xung đột. Để tránh bị tin tặc tấn công, thu thập thông tin, hoạt động tình báo, một số sản phẩm, dịch vụ mạng cần đáp ứng các tiêu chuẩn, quy chuẩn nhất định, nhất là khi các sản phẩm, dịch vụ này được sử dụng trong hệ thống thông tin quan trọng và an ninh quốc gia, địa điểm cơ yếu, bảo mật, chứa đựng bí mật nhà nước</a:t>
            </a:r>
            <a:r>
              <a:rPr lang="en-US" sz="2100" b="1" kern="0" smtClean="0">
                <a:solidFill>
                  <a:srgbClr val="0000FF"/>
                </a:solidFill>
                <a:latin typeface="Arial" charset="0"/>
              </a:rPr>
              <a:t>.</a:t>
            </a:r>
          </a:p>
          <a:p>
            <a:pPr marL="566738" indent="-457200" algn="just" eaLnBrk="1" hangingPunct="1">
              <a:lnSpc>
                <a:spcPct val="108000"/>
              </a:lnSpc>
              <a:spcBef>
                <a:spcPts val="1000"/>
              </a:spcBef>
              <a:spcAft>
                <a:spcPts val="0"/>
              </a:spcAft>
              <a:buClr>
                <a:srgbClr val="FF0000"/>
              </a:buClr>
              <a:buFont typeface="+mj-lt"/>
              <a:buAutoNum type="arabicPeriod" startAt="6"/>
              <a:defRPr/>
            </a:pPr>
            <a:r>
              <a:rPr lang="en-US" sz="2100" b="1" kern="0" smtClean="0">
                <a:solidFill>
                  <a:srgbClr val="0000FF"/>
                </a:solidFill>
                <a:latin typeface="Arial" charset="0"/>
              </a:rPr>
              <a:t>Hệ </a:t>
            </a:r>
            <a:r>
              <a:rPr lang="en-US" sz="2100" b="1" kern="0">
                <a:solidFill>
                  <a:srgbClr val="0000FF"/>
                </a:solidFill>
                <a:latin typeface="Arial" charset="0"/>
              </a:rPr>
              <a:t>thống văn bản quy phạm pháp luật về an ninh mạng chưa được xây dựng, các văn bản hiện hành chưa đáp ứng được yêu cầu phòng ngừa, đấu tranh, xử lý các hành vi sử dụng không gian mạng vi phạm pháp luật</a:t>
            </a:r>
            <a:r>
              <a:rPr lang="en-US" sz="2100" b="1" kern="0" smtClean="0">
                <a:solidFill>
                  <a:srgbClr val="0000FF"/>
                </a:solidFill>
                <a:latin typeface="Arial" charset="0"/>
              </a:rPr>
              <a:t>.</a:t>
            </a:r>
            <a:endParaRPr lang="en-US" sz="2100" b="1" kern="0">
              <a:solidFill>
                <a:srgbClr val="0000FF"/>
              </a:solidFill>
              <a:latin typeface="Arial" charset="0"/>
            </a:endParaRPr>
          </a:p>
        </p:txBody>
      </p:sp>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SỰ </a:t>
            </a:r>
            <a:r>
              <a:rPr lang="en-US" sz="2600" b="1">
                <a:solidFill>
                  <a:srgbClr val="FF0000"/>
                </a:solidFill>
                <a:latin typeface="Arial" panose="020B0604020202020204" pitchFamily="34" charset="0"/>
                <a:cs typeface="Arial" panose="020B0604020202020204" pitchFamily="34" charset="0"/>
              </a:rPr>
              <a:t>CẦN THIẾT BAN HÀNH </a:t>
            </a:r>
            <a:r>
              <a:rPr lang="en-US" sz="2600" b="1" smtClean="0">
                <a:solidFill>
                  <a:srgbClr val="FF0000"/>
                </a:solidFill>
                <a:latin typeface="Arial" panose="020B0604020202020204" pitchFamily="34" charset="0"/>
                <a:cs typeface="Arial" panose="020B0604020202020204" pitchFamily="34" charset="0"/>
              </a:rPr>
              <a:t>LUẬT</a:t>
            </a:r>
            <a:endParaRPr lang="en-US" sz="2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0822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a:spLocks noChangeArrowheads="1"/>
          </p:cNvSpPr>
          <p:nvPr/>
        </p:nvSpPr>
        <p:spPr bwMode="gray">
          <a:xfrm>
            <a:off x="2057400" y="1295400"/>
            <a:ext cx="6903720" cy="54864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just">
              <a:defRPr/>
            </a:pPr>
            <a:r>
              <a:rPr lang="nb-NO" sz="2000" b="1" smtClean="0">
                <a:solidFill>
                  <a:srgbClr val="FF0000"/>
                </a:solidFill>
                <a:latin typeface="Arial" panose="020B0604020202020204" pitchFamily="34" charset="0"/>
                <a:cs typeface="Arial" panose="020B0604020202020204" pitchFamily="34" charset="0"/>
              </a:rPr>
              <a:t>NHỮNG </a:t>
            </a:r>
            <a:r>
              <a:rPr lang="nb-NO" sz="2000" b="1">
                <a:solidFill>
                  <a:srgbClr val="FF0000"/>
                </a:solidFill>
                <a:latin typeface="Arial" panose="020B0604020202020204" pitchFamily="34" charset="0"/>
                <a:cs typeface="Arial" panose="020B0604020202020204" pitchFamily="34" charset="0"/>
              </a:rPr>
              <a:t>QUY ĐỊNH </a:t>
            </a:r>
            <a:r>
              <a:rPr lang="nb-NO" sz="2000" b="1" smtClean="0">
                <a:solidFill>
                  <a:srgbClr val="FF0000"/>
                </a:solidFill>
                <a:latin typeface="Arial" panose="020B0604020202020204" pitchFamily="34" charset="0"/>
                <a:cs typeface="Arial" panose="020B0604020202020204" pitchFamily="34" charset="0"/>
              </a:rPr>
              <a:t>CHUNG</a:t>
            </a:r>
            <a:endParaRPr lang="en-US" sz="2000" b="1">
              <a:solidFill>
                <a:srgbClr val="000066"/>
              </a:solidFill>
              <a:latin typeface="Arial" panose="020B0604020202020204" pitchFamily="34" charset="0"/>
              <a:cs typeface="Arial" panose="020B0604020202020204" pitchFamily="34" charset="0"/>
            </a:endParaRPr>
          </a:p>
        </p:txBody>
      </p:sp>
      <p:sp>
        <p:nvSpPr>
          <p:cNvPr id="12" name="AutoShape 11"/>
          <p:cNvSpPr>
            <a:spLocks noChangeArrowheads="1"/>
          </p:cNvSpPr>
          <p:nvPr/>
        </p:nvSpPr>
        <p:spPr bwMode="gray">
          <a:xfrm>
            <a:off x="2057400" y="2057400"/>
            <a:ext cx="6903720" cy="762000"/>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just"/>
            <a:r>
              <a:rPr lang="en-US" sz="2000" b="1" smtClean="0">
                <a:solidFill>
                  <a:srgbClr val="FF0000"/>
                </a:solidFill>
                <a:latin typeface="Arial" panose="020B0604020202020204" pitchFamily="34" charset="0"/>
                <a:cs typeface="Arial" panose="020B0604020202020204" pitchFamily="34" charset="0"/>
              </a:rPr>
              <a:t>BẢO </a:t>
            </a:r>
            <a:r>
              <a:rPr lang="en-US" sz="2000" b="1">
                <a:solidFill>
                  <a:srgbClr val="FF0000"/>
                </a:solidFill>
                <a:latin typeface="Arial" panose="020B0604020202020204" pitchFamily="34" charset="0"/>
                <a:cs typeface="Arial" panose="020B0604020202020204" pitchFamily="34" charset="0"/>
              </a:rPr>
              <a:t>VỆ AN NINH MẠNG </a:t>
            </a:r>
            <a:r>
              <a:rPr lang="en-US" sz="2000" b="1" smtClean="0">
                <a:solidFill>
                  <a:srgbClr val="FF0000"/>
                </a:solidFill>
                <a:latin typeface="Arial" panose="020B0604020202020204" pitchFamily="34" charset="0"/>
                <a:cs typeface="Arial" panose="020B0604020202020204" pitchFamily="34" charset="0"/>
              </a:rPr>
              <a:t>ĐỐI </a:t>
            </a:r>
            <a:r>
              <a:rPr lang="en-US" sz="2000" b="1">
                <a:solidFill>
                  <a:srgbClr val="FF0000"/>
                </a:solidFill>
                <a:latin typeface="Arial" panose="020B0604020202020204" pitchFamily="34" charset="0"/>
                <a:cs typeface="Arial" panose="020B0604020202020204" pitchFamily="34" charset="0"/>
              </a:rPr>
              <a:t>VỚI </a:t>
            </a:r>
            <a:r>
              <a:rPr lang="en-US" sz="2000" b="1" smtClean="0">
                <a:solidFill>
                  <a:srgbClr val="FF0000"/>
                </a:solidFill>
                <a:latin typeface="Arial" panose="020B0604020202020204" pitchFamily="34" charset="0"/>
                <a:cs typeface="Arial" panose="020B0604020202020204" pitchFamily="34" charset="0"/>
              </a:rPr>
              <a:t>HỆ </a:t>
            </a:r>
            <a:r>
              <a:rPr lang="en-US" sz="2000" b="1">
                <a:solidFill>
                  <a:srgbClr val="FF0000"/>
                </a:solidFill>
                <a:latin typeface="Arial" panose="020B0604020202020204" pitchFamily="34" charset="0"/>
                <a:cs typeface="Arial" panose="020B0604020202020204" pitchFamily="34" charset="0"/>
              </a:rPr>
              <a:t>THỐNG THÔNG </a:t>
            </a:r>
            <a:r>
              <a:rPr lang="en-US" sz="2000" b="1" smtClean="0">
                <a:solidFill>
                  <a:srgbClr val="FF0000"/>
                </a:solidFill>
                <a:latin typeface="Arial" panose="020B0604020202020204" pitchFamily="34" charset="0"/>
                <a:cs typeface="Arial" panose="020B0604020202020204" pitchFamily="34" charset="0"/>
              </a:rPr>
              <a:t/>
            </a:r>
            <a:br>
              <a:rPr lang="en-US" sz="2000" b="1" smtClean="0">
                <a:solidFill>
                  <a:srgbClr val="FF0000"/>
                </a:solidFill>
                <a:latin typeface="Arial" panose="020B0604020202020204" pitchFamily="34" charset="0"/>
                <a:cs typeface="Arial" panose="020B0604020202020204" pitchFamily="34" charset="0"/>
              </a:rPr>
            </a:br>
            <a:r>
              <a:rPr lang="en-US" sz="2000" b="1" smtClean="0">
                <a:solidFill>
                  <a:srgbClr val="FF0000"/>
                </a:solidFill>
                <a:latin typeface="Arial" panose="020B0604020202020204" pitchFamily="34" charset="0"/>
                <a:cs typeface="Arial" panose="020B0604020202020204" pitchFamily="34" charset="0"/>
              </a:rPr>
              <a:t>TIN QUAN </a:t>
            </a:r>
            <a:r>
              <a:rPr lang="en-US" sz="2000" b="1">
                <a:solidFill>
                  <a:srgbClr val="FF0000"/>
                </a:solidFill>
                <a:latin typeface="Arial" panose="020B0604020202020204" pitchFamily="34" charset="0"/>
                <a:cs typeface="Arial" panose="020B0604020202020204" pitchFamily="34" charset="0"/>
              </a:rPr>
              <a:t>TRỌNG VỀ AN NINH QUỐC </a:t>
            </a:r>
            <a:r>
              <a:rPr lang="en-US" sz="2000" b="1" smtClean="0">
                <a:solidFill>
                  <a:srgbClr val="FF0000"/>
                </a:solidFill>
                <a:latin typeface="Arial" panose="020B0604020202020204" pitchFamily="34" charset="0"/>
                <a:cs typeface="Arial" panose="020B0604020202020204" pitchFamily="34" charset="0"/>
              </a:rPr>
              <a:t>GIA</a:t>
            </a:r>
            <a:endParaRPr lang="en-US" sz="2000" b="1">
              <a:solidFill>
                <a:srgbClr val="000066"/>
              </a:solidFill>
              <a:latin typeface="Arial" panose="020B0604020202020204" pitchFamily="34" charset="0"/>
              <a:cs typeface="Arial" panose="020B0604020202020204" pitchFamily="34" charset="0"/>
            </a:endParaRPr>
          </a:p>
        </p:txBody>
      </p:sp>
      <p:sp>
        <p:nvSpPr>
          <p:cNvPr id="17" name="AutoShape 16"/>
          <p:cNvSpPr>
            <a:spLocks noChangeArrowheads="1"/>
          </p:cNvSpPr>
          <p:nvPr/>
        </p:nvSpPr>
        <p:spPr bwMode="gray">
          <a:xfrm>
            <a:off x="2057400" y="2971800"/>
            <a:ext cx="6903720" cy="685800"/>
          </a:xfrm>
          <a:prstGeom prst="roundRect">
            <a:avLst>
              <a:gd name="adj" fmla="val 16667"/>
            </a:avLst>
          </a:prstGeom>
          <a:gradFill rotWithShape="1">
            <a:gsLst>
              <a:gs pos="0">
                <a:srgbClr val="FEFBC2"/>
              </a:gs>
              <a:gs pos="100000">
                <a:srgbClr val="FFFF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just">
              <a:defRPr/>
            </a:pPr>
            <a:r>
              <a:rPr lang="en-US" sz="1900" b="1" smtClean="0">
                <a:solidFill>
                  <a:srgbClr val="FF0000"/>
                </a:solidFill>
                <a:latin typeface="Arial" panose="020B0604020202020204" pitchFamily="34" charset="0"/>
                <a:cs typeface="Arial" panose="020B0604020202020204" pitchFamily="34" charset="0"/>
              </a:rPr>
              <a:t>PHÒNG </a:t>
            </a:r>
            <a:r>
              <a:rPr lang="en-US" sz="1900" b="1">
                <a:solidFill>
                  <a:srgbClr val="FF0000"/>
                </a:solidFill>
                <a:latin typeface="Arial" panose="020B0604020202020204" pitchFamily="34" charset="0"/>
                <a:cs typeface="Arial" panose="020B0604020202020204" pitchFamily="34" charset="0"/>
              </a:rPr>
              <a:t>NGỪA, XỬ LÝ HÀNH VI XÂM PHẠM </a:t>
            </a:r>
            <a:r>
              <a:rPr lang="en-US" sz="1900" b="1" smtClean="0">
                <a:solidFill>
                  <a:srgbClr val="FF0000"/>
                </a:solidFill>
                <a:latin typeface="Arial" panose="020B0604020202020204" pitchFamily="34" charset="0"/>
                <a:cs typeface="Arial" panose="020B0604020202020204" pitchFamily="34" charset="0"/>
              </a:rPr>
              <a:t>AN </a:t>
            </a:r>
            <a:r>
              <a:rPr lang="en-US" sz="1900" b="1">
                <a:solidFill>
                  <a:srgbClr val="FF0000"/>
                </a:solidFill>
                <a:latin typeface="Arial" panose="020B0604020202020204" pitchFamily="34" charset="0"/>
                <a:cs typeface="Arial" panose="020B0604020202020204" pitchFamily="34" charset="0"/>
              </a:rPr>
              <a:t>NINH </a:t>
            </a:r>
            <a:r>
              <a:rPr lang="en-US" sz="1900" b="1" smtClean="0">
                <a:solidFill>
                  <a:srgbClr val="FF0000"/>
                </a:solidFill>
                <a:latin typeface="Arial" panose="020B0604020202020204" pitchFamily="34" charset="0"/>
                <a:cs typeface="Arial" panose="020B0604020202020204" pitchFamily="34" charset="0"/>
              </a:rPr>
              <a:t>MẠNG</a:t>
            </a:r>
            <a:endParaRPr lang="en-US" sz="1900" b="1">
              <a:solidFill>
                <a:srgbClr val="FF0000"/>
              </a:solidFill>
              <a:latin typeface="Arial" panose="020B0604020202020204" pitchFamily="34" charset="0"/>
              <a:cs typeface="Arial" panose="020B0604020202020204" pitchFamily="34" charset="0"/>
            </a:endParaRPr>
          </a:p>
        </p:txBody>
      </p:sp>
      <p:sp>
        <p:nvSpPr>
          <p:cNvPr id="22" name="AutoShape 16"/>
          <p:cNvSpPr>
            <a:spLocks noChangeArrowheads="1"/>
          </p:cNvSpPr>
          <p:nvPr/>
        </p:nvSpPr>
        <p:spPr bwMode="gray">
          <a:xfrm>
            <a:off x="2057400" y="3815301"/>
            <a:ext cx="6903720" cy="548640"/>
          </a:xfrm>
          <a:prstGeom prst="roundRect">
            <a:avLst>
              <a:gd name="adj" fmla="val 16667"/>
            </a:avLst>
          </a:prstGeom>
          <a:gradFill rotWithShape="1">
            <a:gsLst>
              <a:gs pos="0">
                <a:srgbClr val="F9D7B1"/>
              </a:gs>
              <a:gs pos="100000">
                <a:srgbClr val="F19A3B"/>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just">
              <a:defRPr/>
            </a:pPr>
            <a:r>
              <a:rPr lang="en-US" sz="2000" b="1" smtClean="0">
                <a:solidFill>
                  <a:srgbClr val="FF0000"/>
                </a:solidFill>
                <a:latin typeface="Arial" panose="020B0604020202020204" pitchFamily="34" charset="0"/>
                <a:cs typeface="Arial" panose="020B0604020202020204" pitchFamily="34" charset="0"/>
              </a:rPr>
              <a:t>HOẠT </a:t>
            </a:r>
            <a:r>
              <a:rPr lang="en-US" sz="2000" b="1">
                <a:solidFill>
                  <a:srgbClr val="FF0000"/>
                </a:solidFill>
                <a:latin typeface="Arial" panose="020B0604020202020204" pitchFamily="34" charset="0"/>
                <a:cs typeface="Arial" panose="020B0604020202020204" pitchFamily="34" charset="0"/>
              </a:rPr>
              <a:t>ĐỘNG BẢO VỆ AN NINH </a:t>
            </a:r>
            <a:r>
              <a:rPr lang="en-US" sz="2000" b="1" smtClean="0">
                <a:solidFill>
                  <a:srgbClr val="FF0000"/>
                </a:solidFill>
                <a:latin typeface="Arial" panose="020B0604020202020204" pitchFamily="34" charset="0"/>
                <a:cs typeface="Arial" panose="020B0604020202020204" pitchFamily="34" charset="0"/>
              </a:rPr>
              <a:t>MẠNG</a:t>
            </a:r>
            <a:endParaRPr lang="en-US" sz="2000" b="1">
              <a:solidFill>
                <a:srgbClr val="FF0000"/>
              </a:solidFill>
              <a:latin typeface="Arial" panose="020B0604020202020204" pitchFamily="34" charset="0"/>
              <a:cs typeface="Arial" panose="020B0604020202020204" pitchFamily="34" charset="0"/>
            </a:endParaRPr>
          </a:p>
        </p:txBody>
      </p:sp>
      <p:sp>
        <p:nvSpPr>
          <p:cNvPr id="27" name="AutoShape 16"/>
          <p:cNvSpPr>
            <a:spLocks noChangeArrowheads="1"/>
          </p:cNvSpPr>
          <p:nvPr/>
        </p:nvSpPr>
        <p:spPr bwMode="gray">
          <a:xfrm>
            <a:off x="2057400" y="4556760"/>
            <a:ext cx="6903720" cy="548640"/>
          </a:xfrm>
          <a:prstGeom prst="roundRect">
            <a:avLst>
              <a:gd name="adj" fmla="val 16667"/>
            </a:avLst>
          </a:prstGeom>
          <a:gradFill rotWithShape="1">
            <a:gsLst>
              <a:gs pos="0">
                <a:srgbClr val="FFD9E6"/>
              </a:gs>
              <a:gs pos="100000">
                <a:srgbClr val="FF6699"/>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just">
              <a:defRPr/>
            </a:pPr>
            <a:r>
              <a:rPr lang="en-US" sz="2000" b="1" smtClean="0">
                <a:solidFill>
                  <a:srgbClr val="FF0000"/>
                </a:solidFill>
                <a:latin typeface="Arial" panose="020B0604020202020204" pitchFamily="34" charset="0"/>
                <a:cs typeface="Arial" panose="020B0604020202020204" pitchFamily="34" charset="0"/>
              </a:rPr>
              <a:t>BẢO </a:t>
            </a:r>
            <a:r>
              <a:rPr lang="en-US" sz="2000" b="1">
                <a:solidFill>
                  <a:srgbClr val="FF0000"/>
                </a:solidFill>
                <a:latin typeface="Arial" panose="020B0604020202020204" pitchFamily="34" charset="0"/>
                <a:cs typeface="Arial" panose="020B0604020202020204" pitchFamily="34" charset="0"/>
              </a:rPr>
              <a:t>ĐẢM HOẠT ĐỘNG BẢO VỆ AN NINH MẠNG</a:t>
            </a:r>
          </a:p>
        </p:txBody>
      </p:sp>
      <p:sp>
        <p:nvSpPr>
          <p:cNvPr id="31" name="AutoShape 16"/>
          <p:cNvSpPr>
            <a:spLocks noChangeArrowheads="1"/>
          </p:cNvSpPr>
          <p:nvPr/>
        </p:nvSpPr>
        <p:spPr bwMode="gray">
          <a:xfrm>
            <a:off x="2057400" y="5257800"/>
            <a:ext cx="6903720" cy="548640"/>
          </a:xfrm>
          <a:prstGeom prst="roundRect">
            <a:avLst>
              <a:gd name="adj" fmla="val 16667"/>
            </a:avLst>
          </a:prstGeom>
          <a:gradFill flip="none" rotWithShape="1">
            <a:gsLst>
              <a:gs pos="0">
                <a:schemeClr val="tx1">
                  <a:lumMod val="95000"/>
                  <a:lumOff val="5000"/>
                  <a:tint val="66000"/>
                  <a:satMod val="160000"/>
                </a:schemeClr>
              </a:gs>
              <a:gs pos="50000">
                <a:schemeClr val="tx1">
                  <a:lumMod val="95000"/>
                  <a:lumOff val="5000"/>
                  <a:tint val="44500"/>
                  <a:satMod val="160000"/>
                </a:schemeClr>
              </a:gs>
              <a:gs pos="100000">
                <a:schemeClr val="tx1">
                  <a:lumMod val="95000"/>
                  <a:lumOff val="5000"/>
                  <a:tint val="23500"/>
                  <a:satMod val="160000"/>
                </a:schemeClr>
              </a:gs>
            </a:gsLst>
            <a:lin ang="13500000" scaled="1"/>
            <a:tileRect/>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just">
              <a:defRPr/>
            </a:pPr>
            <a:r>
              <a:rPr lang="en-US" sz="2000" b="1" smtClean="0">
                <a:solidFill>
                  <a:srgbClr val="FF0000"/>
                </a:solidFill>
                <a:latin typeface="Arial" panose="020B0604020202020204" pitchFamily="34" charset="0"/>
                <a:cs typeface="Arial" panose="020B0604020202020204" pitchFamily="34" charset="0"/>
              </a:rPr>
              <a:t>TRÁCH </a:t>
            </a:r>
            <a:r>
              <a:rPr lang="en-US" sz="2000" b="1">
                <a:solidFill>
                  <a:srgbClr val="FF0000"/>
                </a:solidFill>
                <a:latin typeface="Arial" panose="020B0604020202020204" pitchFamily="34" charset="0"/>
                <a:cs typeface="Arial" panose="020B0604020202020204" pitchFamily="34" charset="0"/>
              </a:rPr>
              <a:t>NHIỆM CỦA CƠ QUAN, TỔ CHỨC, CÁ NHÂN</a:t>
            </a:r>
          </a:p>
        </p:txBody>
      </p:sp>
      <p:sp>
        <p:nvSpPr>
          <p:cNvPr id="35" name="AutoShape 16"/>
          <p:cNvSpPr>
            <a:spLocks noChangeArrowheads="1"/>
          </p:cNvSpPr>
          <p:nvPr/>
        </p:nvSpPr>
        <p:spPr bwMode="gray">
          <a:xfrm>
            <a:off x="76200" y="5239247"/>
            <a:ext cx="1828800" cy="548640"/>
          </a:xfrm>
          <a:prstGeom prst="roundRect">
            <a:avLst>
              <a:gd name="adj" fmla="val 16667"/>
            </a:avLst>
          </a:prstGeom>
          <a:gradFill flip="none" rotWithShape="1">
            <a:gsLst>
              <a:gs pos="0">
                <a:schemeClr val="tx1">
                  <a:lumMod val="95000"/>
                  <a:lumOff val="5000"/>
                  <a:tint val="66000"/>
                  <a:satMod val="160000"/>
                </a:schemeClr>
              </a:gs>
              <a:gs pos="50000">
                <a:schemeClr val="tx1">
                  <a:lumMod val="95000"/>
                  <a:lumOff val="5000"/>
                  <a:tint val="44500"/>
                  <a:satMod val="160000"/>
                </a:schemeClr>
              </a:gs>
              <a:gs pos="100000">
                <a:schemeClr val="tx1">
                  <a:lumMod val="95000"/>
                  <a:lumOff val="5000"/>
                  <a:tint val="23500"/>
                  <a:satMod val="160000"/>
                </a:schemeClr>
              </a:gs>
            </a:gsLst>
            <a:lin ang="13500000" scaled="1"/>
            <a:tileRect/>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sz="2000" b="1">
                <a:solidFill>
                  <a:srgbClr val="000066"/>
                </a:solidFill>
                <a:latin typeface="Arial" panose="020B0604020202020204" pitchFamily="34" charset="0"/>
                <a:cs typeface="Arial" panose="020B0604020202020204" pitchFamily="34" charset="0"/>
              </a:rPr>
              <a:t>CHƯƠNG </a:t>
            </a:r>
            <a:r>
              <a:rPr lang="en-US" sz="2000" b="1" smtClean="0">
                <a:solidFill>
                  <a:srgbClr val="000066"/>
                </a:solidFill>
                <a:latin typeface="Arial" panose="020B0604020202020204" pitchFamily="34" charset="0"/>
                <a:cs typeface="Arial" panose="020B0604020202020204" pitchFamily="34" charset="0"/>
              </a:rPr>
              <a:t>VI</a:t>
            </a:r>
            <a:endParaRPr lang="en-US" sz="2000" b="1">
              <a:solidFill>
                <a:srgbClr val="000066"/>
              </a:solidFill>
              <a:latin typeface="Arial" panose="020B0604020202020204" pitchFamily="34" charset="0"/>
              <a:cs typeface="Arial" panose="020B0604020202020204" pitchFamily="34" charset="0"/>
            </a:endParaRPr>
          </a:p>
        </p:txBody>
      </p:sp>
      <p:sp>
        <p:nvSpPr>
          <p:cNvPr id="37" name="AutoShape 16"/>
          <p:cNvSpPr>
            <a:spLocks noChangeArrowheads="1"/>
          </p:cNvSpPr>
          <p:nvPr/>
        </p:nvSpPr>
        <p:spPr bwMode="gray">
          <a:xfrm>
            <a:off x="76200" y="4556760"/>
            <a:ext cx="1828800" cy="548640"/>
          </a:xfrm>
          <a:prstGeom prst="roundRect">
            <a:avLst>
              <a:gd name="adj" fmla="val 16667"/>
            </a:avLst>
          </a:prstGeom>
          <a:gradFill rotWithShape="1">
            <a:gsLst>
              <a:gs pos="0">
                <a:srgbClr val="FFD9E6"/>
              </a:gs>
              <a:gs pos="100000">
                <a:srgbClr val="FF6699"/>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sz="2000" b="1">
                <a:solidFill>
                  <a:srgbClr val="000066"/>
                </a:solidFill>
                <a:latin typeface="Arial" panose="020B0604020202020204" pitchFamily="34" charset="0"/>
                <a:cs typeface="Arial" panose="020B0604020202020204" pitchFamily="34" charset="0"/>
              </a:rPr>
              <a:t>CHƯƠNG </a:t>
            </a:r>
            <a:r>
              <a:rPr lang="en-US" sz="2000" b="1" smtClean="0">
                <a:solidFill>
                  <a:srgbClr val="000066"/>
                </a:solidFill>
                <a:latin typeface="Arial" panose="020B0604020202020204" pitchFamily="34" charset="0"/>
                <a:cs typeface="Arial" panose="020B0604020202020204" pitchFamily="34" charset="0"/>
              </a:rPr>
              <a:t>V</a:t>
            </a:r>
            <a:endParaRPr lang="en-US" sz="2000" b="1">
              <a:solidFill>
                <a:srgbClr val="000066"/>
              </a:solidFill>
              <a:latin typeface="Arial" panose="020B0604020202020204" pitchFamily="34" charset="0"/>
              <a:cs typeface="Arial" panose="020B0604020202020204" pitchFamily="34" charset="0"/>
            </a:endParaRPr>
          </a:p>
        </p:txBody>
      </p:sp>
      <p:sp>
        <p:nvSpPr>
          <p:cNvPr id="40" name="AutoShape 16"/>
          <p:cNvSpPr>
            <a:spLocks noChangeArrowheads="1"/>
          </p:cNvSpPr>
          <p:nvPr/>
        </p:nvSpPr>
        <p:spPr bwMode="gray">
          <a:xfrm>
            <a:off x="76200" y="3815301"/>
            <a:ext cx="1828800" cy="548640"/>
          </a:xfrm>
          <a:prstGeom prst="roundRect">
            <a:avLst>
              <a:gd name="adj" fmla="val 16667"/>
            </a:avLst>
          </a:prstGeom>
          <a:gradFill rotWithShape="1">
            <a:gsLst>
              <a:gs pos="0">
                <a:srgbClr val="F9D7B1"/>
              </a:gs>
              <a:gs pos="100000">
                <a:srgbClr val="F19A3B"/>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sz="2000" b="1">
                <a:solidFill>
                  <a:srgbClr val="000066"/>
                </a:solidFill>
                <a:latin typeface="Arial" panose="020B0604020202020204" pitchFamily="34" charset="0"/>
                <a:cs typeface="Arial" panose="020B0604020202020204" pitchFamily="34" charset="0"/>
              </a:rPr>
              <a:t>CHƯƠNG </a:t>
            </a:r>
            <a:r>
              <a:rPr lang="en-US" sz="2000" b="1" smtClean="0">
                <a:solidFill>
                  <a:srgbClr val="000066"/>
                </a:solidFill>
                <a:latin typeface="Arial" panose="020B0604020202020204" pitchFamily="34" charset="0"/>
                <a:cs typeface="Arial" panose="020B0604020202020204" pitchFamily="34" charset="0"/>
              </a:rPr>
              <a:t>IV</a:t>
            </a:r>
            <a:endParaRPr lang="en-US" sz="2000" b="1">
              <a:solidFill>
                <a:srgbClr val="000066"/>
              </a:solidFill>
              <a:latin typeface="Arial" panose="020B0604020202020204" pitchFamily="34" charset="0"/>
              <a:cs typeface="Arial" panose="020B0604020202020204" pitchFamily="34" charset="0"/>
            </a:endParaRPr>
          </a:p>
        </p:txBody>
      </p:sp>
      <p:sp>
        <p:nvSpPr>
          <p:cNvPr id="44" name="AutoShape 11"/>
          <p:cNvSpPr>
            <a:spLocks noChangeArrowheads="1"/>
          </p:cNvSpPr>
          <p:nvPr/>
        </p:nvSpPr>
        <p:spPr bwMode="gray">
          <a:xfrm>
            <a:off x="76200" y="2057400"/>
            <a:ext cx="1828800" cy="738809"/>
          </a:xfrm>
          <a:prstGeom prst="roundRect">
            <a:avLst>
              <a:gd name="adj" fmla="val 16667"/>
            </a:avLst>
          </a:prstGeom>
          <a:gradFill rotWithShape="1">
            <a:gsLst>
              <a:gs pos="0">
                <a:srgbClr val="99CC00">
                  <a:gamma/>
                  <a:tint val="21176"/>
                  <a:invGamma/>
                </a:srgbClr>
              </a:gs>
              <a:gs pos="100000">
                <a:srgbClr val="99CC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sz="2000" b="1" smtClean="0">
                <a:solidFill>
                  <a:srgbClr val="000066"/>
                </a:solidFill>
                <a:latin typeface="Arial" panose="020B0604020202020204" pitchFamily="34" charset="0"/>
                <a:cs typeface="Arial" panose="020B0604020202020204" pitchFamily="34" charset="0"/>
              </a:rPr>
              <a:t>CHƯƠNG II</a:t>
            </a:r>
            <a:endParaRPr lang="en-US" sz="2000" b="1">
              <a:solidFill>
                <a:srgbClr val="000066"/>
              </a:solidFill>
              <a:latin typeface="Arial" panose="020B0604020202020204" pitchFamily="34" charset="0"/>
              <a:cs typeface="Arial" panose="020B0604020202020204" pitchFamily="34" charset="0"/>
            </a:endParaRPr>
          </a:p>
        </p:txBody>
      </p:sp>
      <p:sp>
        <p:nvSpPr>
          <p:cNvPr id="47" name="AutoShape 6"/>
          <p:cNvSpPr>
            <a:spLocks noChangeArrowheads="1"/>
          </p:cNvSpPr>
          <p:nvPr/>
        </p:nvSpPr>
        <p:spPr bwMode="gray">
          <a:xfrm>
            <a:off x="76200" y="1295400"/>
            <a:ext cx="1828800" cy="548640"/>
          </a:xfrm>
          <a:prstGeom prst="roundRect">
            <a:avLst>
              <a:gd name="adj" fmla="val 16667"/>
            </a:avLst>
          </a:prstGeom>
          <a:gradFill rotWithShape="1">
            <a:gsLst>
              <a:gs pos="0">
                <a:srgbClr val="21B3E1">
                  <a:gamma/>
                  <a:tint val="21176"/>
                  <a:invGamma/>
                </a:srgbClr>
              </a:gs>
              <a:gs pos="100000">
                <a:srgbClr val="21B3E1"/>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sz="2000" b="1" smtClean="0">
                <a:solidFill>
                  <a:srgbClr val="000066"/>
                </a:solidFill>
                <a:latin typeface="Arial" panose="020B0604020202020204" pitchFamily="34" charset="0"/>
                <a:cs typeface="Arial" panose="020B0604020202020204" pitchFamily="34" charset="0"/>
              </a:rPr>
              <a:t>CHƯƠNG I</a:t>
            </a:r>
            <a:endParaRPr lang="en-US" sz="2000" b="1">
              <a:solidFill>
                <a:srgbClr val="000066"/>
              </a:solidFill>
              <a:latin typeface="Arial" panose="020B0604020202020204" pitchFamily="34" charset="0"/>
              <a:cs typeface="Arial" panose="020B0604020202020204" pitchFamily="34" charset="0"/>
            </a:endParaRPr>
          </a:p>
        </p:txBody>
      </p:sp>
      <p:sp>
        <p:nvSpPr>
          <p:cNvPr id="49" name="AutoShape 16"/>
          <p:cNvSpPr>
            <a:spLocks noChangeArrowheads="1"/>
          </p:cNvSpPr>
          <p:nvPr/>
        </p:nvSpPr>
        <p:spPr bwMode="gray">
          <a:xfrm>
            <a:off x="76200" y="2971800"/>
            <a:ext cx="1828800" cy="685800"/>
          </a:xfrm>
          <a:prstGeom prst="roundRect">
            <a:avLst>
              <a:gd name="adj" fmla="val 16667"/>
            </a:avLst>
          </a:prstGeom>
          <a:gradFill rotWithShape="1">
            <a:gsLst>
              <a:gs pos="0">
                <a:srgbClr val="FEFBC2"/>
              </a:gs>
              <a:gs pos="100000">
                <a:srgbClr val="FFFF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sz="2000" b="1">
                <a:solidFill>
                  <a:srgbClr val="000066"/>
                </a:solidFill>
                <a:latin typeface="Arial" panose="020B0604020202020204" pitchFamily="34" charset="0"/>
                <a:cs typeface="Arial" panose="020B0604020202020204" pitchFamily="34" charset="0"/>
              </a:rPr>
              <a:t>CHƯƠNG </a:t>
            </a:r>
            <a:r>
              <a:rPr lang="en-US" sz="2000" b="1" smtClean="0">
                <a:solidFill>
                  <a:srgbClr val="000066"/>
                </a:solidFill>
                <a:latin typeface="Arial" panose="020B0604020202020204" pitchFamily="34" charset="0"/>
                <a:cs typeface="Arial" panose="020B0604020202020204" pitchFamily="34" charset="0"/>
              </a:rPr>
              <a:t>III</a:t>
            </a:r>
            <a:endParaRPr lang="en-US" sz="2000" b="1">
              <a:solidFill>
                <a:srgbClr val="000066"/>
              </a:solidFill>
              <a:latin typeface="Arial" panose="020B0604020202020204" pitchFamily="34" charset="0"/>
              <a:cs typeface="Arial" panose="020B0604020202020204" pitchFamily="34" charset="0"/>
            </a:endParaRPr>
          </a:p>
        </p:txBody>
      </p:sp>
      <p:sp>
        <p:nvSpPr>
          <p:cNvPr id="19" name="Title 1"/>
          <p:cNvSpPr>
            <a:spLocks noGrp="1"/>
          </p:cNvSpPr>
          <p:nvPr>
            <p:ph type="title"/>
          </p:nvPr>
        </p:nvSpPr>
        <p:spPr>
          <a:xfrm>
            <a:off x="234950" y="152400"/>
            <a:ext cx="8680450" cy="533400"/>
          </a:xfrm>
        </p:spPr>
        <p:txBody>
          <a:bodyPr anchor="ctr"/>
          <a:lstStyle/>
          <a:p>
            <a:pPr algn="ctr">
              <a:lnSpc>
                <a:spcPct val="105000"/>
              </a:lnSpc>
              <a:spcBef>
                <a:spcPts val="0"/>
              </a:spcBef>
            </a:pPr>
            <a:r>
              <a:rPr lang="en-US" sz="2500" b="1" smtClean="0">
                <a:solidFill>
                  <a:srgbClr val="FF0000"/>
                </a:solidFill>
                <a:latin typeface="Arial" panose="020B0604020202020204" pitchFamily="34" charset="0"/>
                <a:cs typeface="Arial" panose="020B0604020202020204" pitchFamily="34" charset="0"/>
              </a:rPr>
              <a:t>BỐ CỤC CỦA LUẬT AN NINH MẠNG NĂM 2018</a:t>
            </a:r>
            <a:endParaRPr lang="en-US" sz="2500" b="1">
              <a:solidFill>
                <a:srgbClr val="FF0000"/>
              </a:solidFill>
              <a:latin typeface="Arial" panose="020B0604020202020204" pitchFamily="34" charset="0"/>
              <a:cs typeface="Arial" panose="020B0604020202020204" pitchFamily="34" charset="0"/>
            </a:endParaRPr>
          </a:p>
        </p:txBody>
      </p:sp>
      <p:sp>
        <p:nvSpPr>
          <p:cNvPr id="20" name="Rectangle 3"/>
          <p:cNvSpPr txBox="1">
            <a:spLocks noChangeArrowheads="1"/>
          </p:cNvSpPr>
          <p:nvPr/>
        </p:nvSpPr>
        <p:spPr bwMode="auto">
          <a:xfrm>
            <a:off x="141288" y="609600"/>
            <a:ext cx="8861425" cy="685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114300" indent="0" algn="ctr" eaLnBrk="1" hangingPunct="1">
              <a:lnSpc>
                <a:spcPct val="105000"/>
              </a:lnSpc>
              <a:spcBef>
                <a:spcPts val="600"/>
              </a:spcBef>
              <a:spcAft>
                <a:spcPts val="0"/>
              </a:spcAft>
              <a:buClr>
                <a:srgbClr val="FF0000"/>
              </a:buClr>
              <a:buNone/>
              <a:defRPr/>
            </a:pPr>
            <a:r>
              <a:rPr lang="en-US" sz="2200" b="1" kern="0" smtClean="0">
                <a:solidFill>
                  <a:srgbClr val="0000FF"/>
                </a:solidFill>
                <a:latin typeface="Arial" charset="0"/>
              </a:rPr>
              <a:t>Luật gồm </a:t>
            </a:r>
            <a:r>
              <a:rPr lang="en-US" sz="2200" b="1" kern="0" smtClean="0">
                <a:solidFill>
                  <a:srgbClr val="FF0066"/>
                </a:solidFill>
                <a:latin typeface="Arial" charset="0"/>
              </a:rPr>
              <a:t>07 </a:t>
            </a:r>
            <a:r>
              <a:rPr lang="en-US" sz="2200" b="1" kern="0">
                <a:solidFill>
                  <a:srgbClr val="FF0066"/>
                </a:solidFill>
                <a:latin typeface="Arial" charset="0"/>
              </a:rPr>
              <a:t>Chương với </a:t>
            </a:r>
            <a:r>
              <a:rPr lang="en-US" sz="2200" b="1" kern="0" smtClean="0">
                <a:solidFill>
                  <a:srgbClr val="FF0066"/>
                </a:solidFill>
                <a:latin typeface="Arial" charset="0"/>
              </a:rPr>
              <a:t>43 Điều</a:t>
            </a:r>
            <a:endParaRPr lang="nb-NO" sz="2200" b="1" kern="0">
              <a:solidFill>
                <a:srgbClr val="0000FF"/>
              </a:solidFill>
              <a:latin typeface="Arial" charset="0"/>
            </a:endParaRPr>
          </a:p>
        </p:txBody>
      </p:sp>
      <p:sp>
        <p:nvSpPr>
          <p:cNvPr id="21" name="AutoShape 16"/>
          <p:cNvSpPr>
            <a:spLocks noChangeArrowheads="1"/>
          </p:cNvSpPr>
          <p:nvPr/>
        </p:nvSpPr>
        <p:spPr bwMode="gray">
          <a:xfrm>
            <a:off x="2057400" y="6019800"/>
            <a:ext cx="6903720" cy="548640"/>
          </a:xfrm>
          <a:prstGeom prst="roundRect">
            <a:avLst>
              <a:gd name="adj" fmla="val 16667"/>
            </a:avLst>
          </a:prstGeom>
          <a:gradFill rotWithShape="1">
            <a:gsLst>
              <a:gs pos="0">
                <a:srgbClr val="FEFBC2"/>
              </a:gs>
              <a:gs pos="100000">
                <a:srgbClr val="FFFF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lgn="just">
              <a:defRPr/>
            </a:pPr>
            <a:r>
              <a:rPr lang="nb-NO" sz="2000" b="1">
                <a:solidFill>
                  <a:srgbClr val="FF0000"/>
                </a:solidFill>
                <a:latin typeface="Arial" panose="020B0604020202020204" pitchFamily="34" charset="0"/>
                <a:cs typeface="Arial" panose="020B0604020202020204" pitchFamily="34" charset="0"/>
              </a:rPr>
              <a:t>ĐIỀU KHOẢN THI HÀNH</a:t>
            </a:r>
            <a:endParaRPr lang="en-US" sz="2000" b="1">
              <a:solidFill>
                <a:srgbClr val="000066"/>
              </a:solidFill>
              <a:latin typeface="Arial" panose="020B0604020202020204" pitchFamily="34" charset="0"/>
              <a:cs typeface="Arial" panose="020B0604020202020204" pitchFamily="34" charset="0"/>
            </a:endParaRPr>
          </a:p>
        </p:txBody>
      </p:sp>
      <p:sp>
        <p:nvSpPr>
          <p:cNvPr id="23" name="AutoShape 16"/>
          <p:cNvSpPr>
            <a:spLocks noChangeArrowheads="1"/>
          </p:cNvSpPr>
          <p:nvPr/>
        </p:nvSpPr>
        <p:spPr bwMode="gray">
          <a:xfrm>
            <a:off x="76200" y="6019800"/>
            <a:ext cx="1828800" cy="548640"/>
          </a:xfrm>
          <a:prstGeom prst="roundRect">
            <a:avLst>
              <a:gd name="adj" fmla="val 16667"/>
            </a:avLst>
          </a:prstGeom>
          <a:gradFill rotWithShape="1">
            <a:gsLst>
              <a:gs pos="0">
                <a:srgbClr val="FEFBC2"/>
              </a:gs>
              <a:gs pos="100000">
                <a:srgbClr val="FFFF00"/>
              </a:gs>
            </a:gsLst>
            <a:lin ang="0" scaled="1"/>
          </a:gradFill>
          <a:ln w="12700" algn="ctr">
            <a:solidFill>
              <a:schemeClr val="tx1"/>
            </a:solidFill>
            <a:round/>
            <a:headEnd/>
            <a:tailEnd/>
          </a:ln>
          <a:effectLst>
            <a:outerShdw dist="99190" dir="2388334" algn="ctr" rotWithShape="0">
              <a:srgbClr val="333333">
                <a:alpha val="50000"/>
              </a:srgbClr>
            </a:outerShdw>
          </a:effectLst>
        </p:spPr>
        <p:txBody>
          <a:bodyPr wrap="none" anchor="ctr"/>
          <a:lstStyle/>
          <a:p>
            <a:pPr>
              <a:defRPr/>
            </a:pPr>
            <a:r>
              <a:rPr lang="en-US" sz="2000" b="1">
                <a:solidFill>
                  <a:srgbClr val="000066"/>
                </a:solidFill>
                <a:latin typeface="Arial" panose="020B0604020202020204" pitchFamily="34" charset="0"/>
                <a:cs typeface="Arial" panose="020B0604020202020204" pitchFamily="34" charset="0"/>
              </a:rPr>
              <a:t>CHƯƠNG V</a:t>
            </a:r>
            <a:r>
              <a:rPr lang="en-US" sz="2000" b="1" smtClean="0">
                <a:solidFill>
                  <a:srgbClr val="000066"/>
                </a:solidFill>
                <a:latin typeface="Arial" panose="020B0604020202020204" pitchFamily="34" charset="0"/>
                <a:cs typeface="Arial" panose="020B0604020202020204" pitchFamily="34" charset="0"/>
              </a:rPr>
              <a:t>II</a:t>
            </a:r>
            <a:endParaRPr lang="en-US" sz="2000" b="1">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2528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smtClean="0">
                <a:solidFill>
                  <a:srgbClr val="FF0000"/>
                </a:solidFill>
                <a:latin typeface="Arial" panose="020B0604020202020204" pitchFamily="34" charset="0"/>
                <a:cs typeface="Arial" panose="020B0604020202020204" pitchFamily="34" charset="0"/>
              </a:rPr>
              <a:t>CHƯƠNG I. NHỮNG QUY ĐỊNH CHUNG </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0388" indent="-444500" algn="just" eaLnBrk="1" hangingPunct="1">
              <a:lnSpc>
                <a:spcPct val="110000"/>
              </a:lnSpc>
              <a:spcBef>
                <a:spcPts val="1200"/>
              </a:spcBef>
              <a:spcAft>
                <a:spcPts val="0"/>
              </a:spcAft>
              <a:buClr>
                <a:srgbClr val="FF0000"/>
              </a:buClr>
              <a:buFont typeface="Wingdings" panose="05000000000000000000" pitchFamily="2" charset="2"/>
              <a:buChar char="v"/>
              <a:defRPr/>
            </a:pPr>
            <a:r>
              <a:rPr lang="en-US" sz="2200" b="1" kern="0" smtClean="0">
                <a:solidFill>
                  <a:srgbClr val="FF0066"/>
                </a:solidFill>
                <a:latin typeface="Arial" charset="0"/>
              </a:rPr>
              <a:t>Điều </a:t>
            </a:r>
            <a:r>
              <a:rPr lang="en-US" sz="2200" b="1" kern="0">
                <a:solidFill>
                  <a:srgbClr val="FF0066"/>
                </a:solidFill>
                <a:latin typeface="Arial" charset="0"/>
              </a:rPr>
              <a:t>1. Phạm vi điều </a:t>
            </a:r>
            <a:r>
              <a:rPr lang="en-US" sz="2200" b="1" kern="0" smtClean="0">
                <a:solidFill>
                  <a:srgbClr val="FF0066"/>
                </a:solidFill>
                <a:latin typeface="Arial" charset="0"/>
              </a:rPr>
              <a:t>chỉnh</a:t>
            </a:r>
          </a:p>
          <a:p>
            <a:pPr marL="565150" indent="0" algn="just" eaLnBrk="1" hangingPunct="1">
              <a:lnSpc>
                <a:spcPct val="110000"/>
              </a:lnSpc>
              <a:spcBef>
                <a:spcPts val="1200"/>
              </a:spcBef>
              <a:spcAft>
                <a:spcPts val="0"/>
              </a:spcAft>
              <a:buClr>
                <a:srgbClr val="FF0000"/>
              </a:buClr>
              <a:buNone/>
              <a:defRPr/>
            </a:pPr>
            <a:r>
              <a:rPr lang="en-US" sz="2200" b="1" kern="0" smtClean="0">
                <a:solidFill>
                  <a:srgbClr val="0000FF"/>
                </a:solidFill>
                <a:latin typeface="Arial" charset="0"/>
              </a:rPr>
              <a:t>Luật </a:t>
            </a:r>
            <a:r>
              <a:rPr lang="en-US" sz="2200" b="1" kern="0">
                <a:solidFill>
                  <a:srgbClr val="0000FF"/>
                </a:solidFill>
                <a:latin typeface="Arial" charset="0"/>
              </a:rPr>
              <a:t>này quy định về hoạt động bảo vệ an ninh quốc gia và bảo đảm trật tự, an toàn xã hội trên không gian mạng; trách nhiệm của cơ quan, tổ chức, cá nhân có liên quan.</a:t>
            </a:r>
          </a:p>
          <a:p>
            <a:pPr marL="560388" indent="-444500" algn="just" eaLnBrk="1" hangingPunct="1">
              <a:lnSpc>
                <a:spcPct val="110000"/>
              </a:lnSpc>
              <a:spcBef>
                <a:spcPts val="1200"/>
              </a:spcBef>
              <a:spcAft>
                <a:spcPts val="0"/>
              </a:spcAft>
              <a:buClr>
                <a:srgbClr val="FF0000"/>
              </a:buClr>
              <a:buFont typeface="Wingdings" panose="05000000000000000000" pitchFamily="2" charset="2"/>
              <a:buChar char="v"/>
              <a:defRPr/>
            </a:pPr>
            <a:r>
              <a:rPr lang="en-US" sz="2400" b="1" kern="0" smtClean="0">
                <a:solidFill>
                  <a:srgbClr val="FF0066"/>
                </a:solidFill>
                <a:latin typeface="Arial" charset="0"/>
              </a:rPr>
              <a:t>Điều </a:t>
            </a:r>
            <a:r>
              <a:rPr lang="en-US" sz="2400" b="1" kern="0">
                <a:solidFill>
                  <a:srgbClr val="FF0066"/>
                </a:solidFill>
                <a:latin typeface="Arial" charset="0"/>
              </a:rPr>
              <a:t>2. Giải thích từ ngữ</a:t>
            </a:r>
          </a:p>
          <a:p>
            <a:pPr indent="-457200" algn="just" eaLnBrk="1" hangingPunct="1">
              <a:lnSpc>
                <a:spcPct val="110000"/>
              </a:lnSpc>
              <a:spcBef>
                <a:spcPts val="1200"/>
              </a:spcBef>
              <a:spcAft>
                <a:spcPts val="0"/>
              </a:spcAft>
              <a:buClr>
                <a:srgbClr val="FF0000"/>
              </a:buClr>
              <a:buFont typeface="+mj-lt"/>
              <a:buAutoNum type="arabicPeriod"/>
              <a:defRPr/>
            </a:pPr>
            <a:r>
              <a:rPr lang="vi-VN" sz="2200" b="1" kern="0" smtClean="0">
                <a:solidFill>
                  <a:srgbClr val="FF0066"/>
                </a:solidFill>
                <a:latin typeface="Arial" charset="0"/>
              </a:rPr>
              <a:t>An </a:t>
            </a:r>
            <a:r>
              <a:rPr lang="vi-VN" sz="2200" b="1" kern="0">
                <a:solidFill>
                  <a:srgbClr val="FF0066"/>
                </a:solidFill>
                <a:latin typeface="Arial" charset="0"/>
              </a:rPr>
              <a:t>ninh mạng </a:t>
            </a:r>
            <a:r>
              <a:rPr lang="vi-VN" sz="2200" b="1" kern="0">
                <a:solidFill>
                  <a:srgbClr val="0000FF"/>
                </a:solidFill>
                <a:latin typeface="Arial" charset="0"/>
              </a:rPr>
              <a:t>là sự bảo đảm hoạt động trên không gian mạng không gây phương hại đến an ninh quốc gia, trật tự, an toàn xã hội, quyền và lợi ích hợp pháp của cơ quan, tổ chức, cá </a:t>
            </a:r>
            <a:r>
              <a:rPr lang="vi-VN" sz="2200" b="1" kern="0" smtClean="0">
                <a:solidFill>
                  <a:srgbClr val="0000FF"/>
                </a:solidFill>
                <a:latin typeface="Arial" charset="0"/>
              </a:rPr>
              <a:t>nhân.</a:t>
            </a:r>
            <a:endParaRPr lang="en-US" sz="22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rabicPeriod"/>
              <a:defRPr/>
            </a:pPr>
            <a:r>
              <a:rPr lang="vi-VN" sz="2200" b="1" kern="0" smtClean="0">
                <a:solidFill>
                  <a:srgbClr val="FF0066"/>
                </a:solidFill>
                <a:latin typeface="Arial" charset="0"/>
              </a:rPr>
              <a:t>Bảo </a:t>
            </a:r>
            <a:r>
              <a:rPr lang="vi-VN" sz="2200" b="1" kern="0">
                <a:solidFill>
                  <a:srgbClr val="FF0066"/>
                </a:solidFill>
                <a:latin typeface="Arial" charset="0"/>
              </a:rPr>
              <a:t>vệ an ninh mạng </a:t>
            </a:r>
            <a:r>
              <a:rPr lang="vi-VN" sz="2200" b="1" kern="0">
                <a:solidFill>
                  <a:srgbClr val="0000FF"/>
                </a:solidFill>
                <a:latin typeface="Arial" charset="0"/>
              </a:rPr>
              <a:t>là phòng ngừa, phát hiện, ngăn chặn, xử lý hành vi xâm phạm an ninh mạng</a:t>
            </a:r>
            <a:r>
              <a:rPr lang="vi-VN" sz="2200" b="1" kern="0" smtClean="0">
                <a:solidFill>
                  <a:srgbClr val="0000FF"/>
                </a:solidFill>
                <a:latin typeface="Arial" charset="0"/>
              </a:rPr>
              <a:t>.</a:t>
            </a:r>
            <a:endParaRPr lang="nb-NO" sz="2200" b="1" kern="0">
              <a:solidFill>
                <a:srgbClr val="0000FF"/>
              </a:solidFill>
              <a:latin typeface="Arial" charset="0"/>
            </a:endParaRPr>
          </a:p>
        </p:txBody>
      </p:sp>
    </p:spTree>
    <p:extLst>
      <p:ext uri="{BB962C8B-B14F-4D97-AF65-F5344CB8AC3E}">
        <p14:creationId xmlns:p14="http://schemas.microsoft.com/office/powerpoint/2010/main" val="1055218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vi-VN" sz="2800" b="1" smtClean="0">
                <a:solidFill>
                  <a:srgbClr val="FF0000"/>
                </a:solidFill>
                <a:latin typeface="Arial" panose="020B0604020202020204" pitchFamily="34" charset="0"/>
                <a:cs typeface="Arial" panose="020B0604020202020204" pitchFamily="34" charset="0"/>
              </a:rPr>
              <a:t>Điều </a:t>
            </a:r>
            <a:r>
              <a:rPr lang="en-US" sz="2800" b="1">
                <a:solidFill>
                  <a:srgbClr val="FF0000"/>
                </a:solidFill>
                <a:latin typeface="Arial" panose="020B0604020202020204" pitchFamily="34" charset="0"/>
                <a:cs typeface="Arial" panose="020B0604020202020204" pitchFamily="34" charset="0"/>
              </a:rPr>
              <a:t>2</a:t>
            </a:r>
            <a:r>
              <a:rPr lang="vi-VN" sz="2800" b="1" smtClean="0">
                <a:solidFill>
                  <a:srgbClr val="FF0000"/>
                </a:solidFill>
                <a:latin typeface="Arial" panose="020B0604020202020204" pitchFamily="34" charset="0"/>
                <a:cs typeface="Arial" panose="020B0604020202020204" pitchFamily="34" charset="0"/>
              </a:rPr>
              <a:t>. Giải thích từ ngữ</a:t>
            </a:r>
            <a:endParaRPr lang="en-US" sz="2800" b="1">
              <a:solidFill>
                <a:srgbClr val="FF0000"/>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startAt="3"/>
              <a:defRPr/>
            </a:pPr>
            <a:r>
              <a:rPr lang="vi-VN" sz="2300" b="1" kern="0" smtClean="0">
                <a:solidFill>
                  <a:srgbClr val="FF0066"/>
                </a:solidFill>
                <a:latin typeface="Arial" charset="0"/>
              </a:rPr>
              <a:t>Không </a:t>
            </a:r>
            <a:r>
              <a:rPr lang="vi-VN" sz="2300" b="1" kern="0">
                <a:solidFill>
                  <a:srgbClr val="FF0066"/>
                </a:solidFill>
                <a:latin typeface="Arial" charset="0"/>
              </a:rPr>
              <a:t>gian mạng </a:t>
            </a:r>
            <a:r>
              <a:rPr lang="vi-VN" sz="2300" b="1" kern="0">
                <a:solidFill>
                  <a:srgbClr val="0000FF"/>
                </a:solidFill>
                <a:latin typeface="Arial" charset="0"/>
              </a:rPr>
              <a:t>là mạng lưới kết nối của cơ sở hạ tầng công nghệ thông tin, bao gồm mạng viễn thông, mạng Internet, mạng máy tính, hệ thống thông tin, hệ thống xử lý và điều khiển thông tin, cơ sở dữ liệu; là nơi con người thực hiện các hành vi xã hội không bị giới hạn bởi không gian và thời </a:t>
            </a:r>
            <a:r>
              <a:rPr lang="vi-VN" sz="2300" b="1" kern="0" smtClean="0">
                <a:solidFill>
                  <a:srgbClr val="0000FF"/>
                </a:solidFill>
                <a:latin typeface="Arial" charset="0"/>
              </a:rPr>
              <a:t>gian.</a:t>
            </a:r>
            <a:endParaRPr lang="en-US" sz="23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rabicPeriod" startAt="3"/>
              <a:defRPr/>
            </a:pPr>
            <a:r>
              <a:rPr lang="vi-VN" sz="2300" b="1" kern="0" smtClean="0">
                <a:solidFill>
                  <a:srgbClr val="FF0066"/>
                </a:solidFill>
                <a:latin typeface="Arial" charset="0"/>
              </a:rPr>
              <a:t>Không </a:t>
            </a:r>
            <a:r>
              <a:rPr lang="vi-VN" sz="2300" b="1" kern="0">
                <a:solidFill>
                  <a:srgbClr val="FF0066"/>
                </a:solidFill>
                <a:latin typeface="Arial" charset="0"/>
              </a:rPr>
              <a:t>gian mạng quốc gia </a:t>
            </a:r>
            <a:r>
              <a:rPr lang="vi-VN" sz="2300" b="1" kern="0">
                <a:solidFill>
                  <a:srgbClr val="0000FF"/>
                </a:solidFill>
                <a:latin typeface="Arial" charset="0"/>
              </a:rPr>
              <a:t>là không gian mạng do Chính phủ xác lập, quản lý và kiểm </a:t>
            </a:r>
            <a:r>
              <a:rPr lang="vi-VN" sz="2300" b="1" kern="0" smtClean="0">
                <a:solidFill>
                  <a:srgbClr val="0000FF"/>
                </a:solidFill>
                <a:latin typeface="Arial" charset="0"/>
              </a:rPr>
              <a:t>soát.</a:t>
            </a:r>
            <a:endParaRPr lang="en-US" sz="23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rabicPeriod" startAt="3"/>
              <a:defRPr/>
            </a:pPr>
            <a:r>
              <a:rPr lang="vi-VN" sz="2300" b="1" kern="0" smtClean="0">
                <a:solidFill>
                  <a:srgbClr val="FF0066"/>
                </a:solidFill>
                <a:latin typeface="Arial" charset="0"/>
              </a:rPr>
              <a:t>Cơ </a:t>
            </a:r>
            <a:r>
              <a:rPr lang="vi-VN" sz="2300" b="1" kern="0">
                <a:solidFill>
                  <a:srgbClr val="FF0066"/>
                </a:solidFill>
                <a:latin typeface="Arial" charset="0"/>
              </a:rPr>
              <a:t>sở hạ tầng không gian mạng quốc gia </a:t>
            </a:r>
            <a:r>
              <a:rPr lang="vi-VN" sz="2300" b="1" kern="0">
                <a:solidFill>
                  <a:srgbClr val="0000FF"/>
                </a:solidFill>
                <a:latin typeface="Arial" charset="0"/>
              </a:rPr>
              <a:t>là hệ thống cơ sở vật chất, kỹ thuật để tạo lập, truyền đưa, thu thập, xử lý, lưu trữ và trao đổi thông tin trên không gian mạng quốc gia</a:t>
            </a:r>
            <a:r>
              <a:rPr lang="vi-VN" sz="2300" b="1" kern="0" smtClean="0">
                <a:solidFill>
                  <a:srgbClr val="0000FF"/>
                </a:solidFill>
                <a:latin typeface="Arial" charset="0"/>
              </a:rPr>
              <a:t>,</a:t>
            </a:r>
            <a:r>
              <a:rPr lang="en-US" sz="2300" b="1" kern="0" smtClean="0">
                <a:solidFill>
                  <a:srgbClr val="0000FF"/>
                </a:solidFill>
                <a:latin typeface="Arial" charset="0"/>
              </a:rPr>
              <a:t> </a:t>
            </a:r>
            <a:r>
              <a:rPr lang="vi-VN" sz="2300" b="1" kern="0" smtClean="0">
                <a:solidFill>
                  <a:srgbClr val="0000FF"/>
                </a:solidFill>
                <a:latin typeface="Arial" charset="0"/>
              </a:rPr>
              <a:t>bao gồm:</a:t>
            </a:r>
            <a:endParaRPr lang="pt-BR" sz="2300" b="1" kern="0">
              <a:solidFill>
                <a:srgbClr val="0000FF"/>
              </a:solidFill>
              <a:latin typeface="Arial" charset="0"/>
            </a:endParaRPr>
          </a:p>
        </p:txBody>
      </p:sp>
    </p:spTree>
    <p:extLst>
      <p:ext uri="{BB962C8B-B14F-4D97-AF65-F5344CB8AC3E}">
        <p14:creationId xmlns:p14="http://schemas.microsoft.com/office/powerpoint/2010/main" val="1934220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vi-VN" sz="2800" b="1" smtClean="0">
                <a:solidFill>
                  <a:srgbClr val="FF0000"/>
                </a:solidFill>
                <a:latin typeface="Arial" panose="020B0604020202020204" pitchFamily="34" charset="0"/>
                <a:cs typeface="Arial" panose="020B0604020202020204" pitchFamily="34" charset="0"/>
              </a:rPr>
              <a:t>Điều </a:t>
            </a:r>
            <a:r>
              <a:rPr lang="en-US" sz="2800" b="1">
                <a:solidFill>
                  <a:srgbClr val="FF0000"/>
                </a:solidFill>
                <a:latin typeface="Arial" panose="020B0604020202020204" pitchFamily="34" charset="0"/>
                <a:cs typeface="Arial" panose="020B0604020202020204" pitchFamily="34" charset="0"/>
              </a:rPr>
              <a:t>2</a:t>
            </a:r>
            <a:r>
              <a:rPr lang="vi-VN" sz="2800" b="1" smtClean="0">
                <a:solidFill>
                  <a:srgbClr val="FF0000"/>
                </a:solidFill>
                <a:latin typeface="Arial" panose="020B0604020202020204" pitchFamily="34" charset="0"/>
                <a:cs typeface="Arial" panose="020B0604020202020204" pitchFamily="34" charset="0"/>
              </a:rPr>
              <a:t>. Giải thích từ ngữ</a:t>
            </a:r>
            <a:endParaRPr lang="en-US" sz="2800" b="1">
              <a:solidFill>
                <a:srgbClr val="FF0000"/>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Hệ </a:t>
            </a:r>
            <a:r>
              <a:rPr lang="vi-VN" sz="1900" b="1" kern="0">
                <a:solidFill>
                  <a:srgbClr val="0000FF"/>
                </a:solidFill>
                <a:latin typeface="Arial" charset="0"/>
              </a:rPr>
              <a:t>thống truyền dẫn bao gồm hệ thống truyền dẫn quốc gia, hệ thống truyền dẫn kết nối quốc tế, hệ thống vệ tinh, hệ thống truyền dẫn của doanh nghiệp cung cấp dịch vụ trên mạng viễn thông, </a:t>
            </a:r>
            <a:r>
              <a:rPr lang="vi-VN" sz="1900" b="1" kern="0">
                <a:solidFill>
                  <a:srgbClr val="FF0066"/>
                </a:solidFill>
                <a:latin typeface="Arial" charset="0"/>
              </a:rPr>
              <a:t>mạng Internet</a:t>
            </a:r>
            <a:r>
              <a:rPr lang="vi-VN" sz="1900" b="1" kern="0">
                <a:solidFill>
                  <a:srgbClr val="0000FF"/>
                </a:solidFill>
                <a:latin typeface="Arial" charset="0"/>
              </a:rPr>
              <a:t>, các dịch vụ gia tăng trên không gian </a:t>
            </a:r>
            <a:r>
              <a:rPr lang="vi-VN" sz="1900" b="1" kern="0" smtClean="0">
                <a:solidFill>
                  <a:srgbClr val="0000FF"/>
                </a:solidFill>
                <a:latin typeface="Arial" charset="0"/>
              </a:rPr>
              <a:t>mạng;</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Hệ </a:t>
            </a:r>
            <a:r>
              <a:rPr lang="vi-VN" sz="1900" b="1" kern="0">
                <a:solidFill>
                  <a:srgbClr val="0000FF"/>
                </a:solidFill>
                <a:latin typeface="Arial" charset="0"/>
              </a:rPr>
              <a:t>thống các dịch vụ lõi bao gồm hệ thống phân luồng và điều hướng thông tin quốc gia, </a:t>
            </a:r>
            <a:r>
              <a:rPr lang="vi-VN" sz="1900" b="1" kern="0">
                <a:solidFill>
                  <a:srgbClr val="FF0066"/>
                </a:solidFill>
                <a:latin typeface="Arial" charset="0"/>
              </a:rPr>
              <a:t>hệ thống phân giải tên miền quốc gia (DNS)</a:t>
            </a:r>
            <a:r>
              <a:rPr lang="vi-VN" sz="1900" b="1" kern="0">
                <a:solidFill>
                  <a:srgbClr val="0000FF"/>
                </a:solidFill>
                <a:latin typeface="Arial" charset="0"/>
              </a:rPr>
              <a:t>, </a:t>
            </a:r>
            <a:r>
              <a:rPr lang="vi-VN" sz="1900" b="1" kern="0">
                <a:solidFill>
                  <a:srgbClr val="009900"/>
                </a:solidFill>
                <a:latin typeface="Arial" charset="0"/>
              </a:rPr>
              <a:t>hệ thống chứng thực quốc gia (PKI/CA)</a:t>
            </a:r>
            <a:r>
              <a:rPr lang="vi-VN" sz="1900" b="1" kern="0">
                <a:solidFill>
                  <a:srgbClr val="0000FF"/>
                </a:solidFill>
                <a:latin typeface="Arial" charset="0"/>
              </a:rPr>
              <a:t> và hệ thống cung cấp dịch vụ kết nối, truy cập Internet của doanh nghiệp cung cấp dịch vụ trên mạng viễn thông, mạng Internet, các dịch vụ gia tăng trên không gian </a:t>
            </a:r>
            <a:r>
              <a:rPr lang="vi-VN" sz="1900" b="1" kern="0" smtClean="0">
                <a:solidFill>
                  <a:srgbClr val="0000FF"/>
                </a:solidFill>
                <a:latin typeface="Arial" charset="0"/>
              </a:rPr>
              <a:t>mạng;</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lphaLcParenR"/>
              <a:defRPr/>
            </a:pPr>
            <a:r>
              <a:rPr lang="vi-VN" sz="1900" b="1" kern="0" smtClean="0">
                <a:solidFill>
                  <a:srgbClr val="0000FF"/>
                </a:solidFill>
                <a:latin typeface="Arial" charset="0"/>
              </a:rPr>
              <a:t>Dịch </a:t>
            </a:r>
            <a:r>
              <a:rPr lang="vi-VN" sz="1900" b="1" kern="0">
                <a:solidFill>
                  <a:srgbClr val="0000FF"/>
                </a:solidFill>
                <a:latin typeface="Arial" charset="0"/>
              </a:rPr>
              <a:t>vụ, ứng dụng </a:t>
            </a:r>
            <a:r>
              <a:rPr lang="en-US" sz="1900" b="1" kern="0" smtClean="0">
                <a:solidFill>
                  <a:srgbClr val="0000FF"/>
                </a:solidFill>
                <a:latin typeface="Arial" charset="0"/>
              </a:rPr>
              <a:t>CNTT </a:t>
            </a:r>
            <a:r>
              <a:rPr lang="vi-VN" sz="1900" b="1" kern="0" smtClean="0">
                <a:solidFill>
                  <a:srgbClr val="0000FF"/>
                </a:solidFill>
                <a:latin typeface="Arial" charset="0"/>
              </a:rPr>
              <a:t>bao </a:t>
            </a:r>
            <a:r>
              <a:rPr lang="vi-VN" sz="1900" b="1" kern="0">
                <a:solidFill>
                  <a:srgbClr val="0000FF"/>
                </a:solidFill>
                <a:latin typeface="Arial" charset="0"/>
              </a:rPr>
              <a:t>gồm </a:t>
            </a:r>
            <a:r>
              <a:rPr lang="vi-VN" sz="1900" b="1" kern="0">
                <a:solidFill>
                  <a:srgbClr val="FF0066"/>
                </a:solidFill>
                <a:latin typeface="Arial" charset="0"/>
              </a:rPr>
              <a:t>dịch vụ trực tuyến</a:t>
            </a:r>
            <a:r>
              <a:rPr lang="vi-VN" sz="1900" b="1" kern="0">
                <a:solidFill>
                  <a:srgbClr val="0000FF"/>
                </a:solidFill>
                <a:latin typeface="Arial" charset="0"/>
              </a:rPr>
              <a:t>; ứng dụng </a:t>
            </a:r>
            <a:r>
              <a:rPr lang="en-US" sz="1900" b="1" kern="0" smtClean="0">
                <a:solidFill>
                  <a:srgbClr val="0000FF"/>
                </a:solidFill>
                <a:latin typeface="Arial" charset="0"/>
              </a:rPr>
              <a:t>CNTT </a:t>
            </a:r>
            <a:r>
              <a:rPr lang="vi-VN" sz="1900" b="1" kern="0" smtClean="0">
                <a:solidFill>
                  <a:srgbClr val="0000FF"/>
                </a:solidFill>
                <a:latin typeface="Arial" charset="0"/>
              </a:rPr>
              <a:t>có </a:t>
            </a:r>
            <a:r>
              <a:rPr lang="vi-VN" sz="1900" b="1" kern="0">
                <a:solidFill>
                  <a:srgbClr val="0000FF"/>
                </a:solidFill>
                <a:latin typeface="Arial" charset="0"/>
              </a:rPr>
              <a:t>kết nối mạng phục vụ quản lý, điều hành của cơ quan, tổ chức, tập đoàn kinh tế, tài chính quan trọng; </a:t>
            </a:r>
            <a:r>
              <a:rPr lang="en-US" sz="1900" b="1" kern="0" smtClean="0">
                <a:solidFill>
                  <a:srgbClr val="0000FF"/>
                </a:solidFill>
                <a:latin typeface="Arial" charset="0"/>
              </a:rPr>
              <a:t>CSDL </a:t>
            </a:r>
            <a:r>
              <a:rPr lang="vi-VN" sz="1900" b="1" kern="0" smtClean="0">
                <a:solidFill>
                  <a:srgbClr val="0000FF"/>
                </a:solidFill>
                <a:latin typeface="Arial" charset="0"/>
              </a:rPr>
              <a:t>quốc gia.</a:t>
            </a:r>
            <a:r>
              <a:rPr lang="en-US" sz="1900" b="1" kern="0" smtClean="0">
                <a:solidFill>
                  <a:srgbClr val="0000FF"/>
                </a:solidFill>
                <a:latin typeface="Arial" charset="0"/>
              </a:rPr>
              <a:t> </a:t>
            </a:r>
          </a:p>
          <a:p>
            <a:pPr marL="565150" indent="0" algn="just" eaLnBrk="1" hangingPunct="1">
              <a:lnSpc>
                <a:spcPct val="105000"/>
              </a:lnSpc>
              <a:spcBef>
                <a:spcPts val="600"/>
              </a:spcBef>
              <a:spcAft>
                <a:spcPts val="0"/>
              </a:spcAft>
              <a:buClr>
                <a:srgbClr val="FF0000"/>
              </a:buClr>
              <a:buNone/>
              <a:defRPr/>
            </a:pPr>
            <a:r>
              <a:rPr lang="vi-VN" sz="1900" b="1" kern="0" smtClean="0">
                <a:solidFill>
                  <a:srgbClr val="FF0066"/>
                </a:solidFill>
                <a:latin typeface="Arial" charset="0"/>
              </a:rPr>
              <a:t>Dịch </a:t>
            </a:r>
            <a:r>
              <a:rPr lang="vi-VN" sz="1900" b="1" kern="0">
                <a:solidFill>
                  <a:srgbClr val="FF0066"/>
                </a:solidFill>
                <a:latin typeface="Arial" charset="0"/>
              </a:rPr>
              <a:t>vụ trực tuyến bao gồm chính phủ điện tử, thương mại điện tử, trang thông tin điện tử, diễn đàn trực tuyến, mạng xã hội, </a:t>
            </a:r>
            <a:r>
              <a:rPr lang="vi-VN" sz="1900" b="1" kern="0" smtClean="0">
                <a:solidFill>
                  <a:srgbClr val="FF0066"/>
                </a:solidFill>
                <a:latin typeface="Arial" charset="0"/>
              </a:rPr>
              <a:t>blog;</a:t>
            </a:r>
            <a:endParaRPr lang="en-US" sz="1900" b="1" kern="0" smtClean="0">
              <a:solidFill>
                <a:srgbClr val="FF0066"/>
              </a:solidFill>
              <a:latin typeface="Arial" charset="0"/>
            </a:endParaRPr>
          </a:p>
          <a:p>
            <a:pPr indent="-457200" algn="just" eaLnBrk="1" hangingPunct="1">
              <a:lnSpc>
                <a:spcPct val="105000"/>
              </a:lnSpc>
              <a:spcBef>
                <a:spcPts val="600"/>
              </a:spcBef>
              <a:spcAft>
                <a:spcPts val="0"/>
              </a:spcAft>
              <a:buClr>
                <a:srgbClr val="FF0000"/>
              </a:buClr>
              <a:buFont typeface="+mj-lt"/>
              <a:buAutoNum type="alphaLcParenR" startAt="4"/>
              <a:defRPr/>
            </a:pPr>
            <a:r>
              <a:rPr lang="vi-VN" sz="1900" b="1" kern="0" smtClean="0">
                <a:solidFill>
                  <a:srgbClr val="0000FF"/>
                </a:solidFill>
                <a:latin typeface="Arial" charset="0"/>
              </a:rPr>
              <a:t>Cơ </a:t>
            </a:r>
            <a:r>
              <a:rPr lang="vi-VN" sz="1900" b="1" kern="0">
                <a:solidFill>
                  <a:srgbClr val="0000FF"/>
                </a:solidFill>
                <a:latin typeface="Arial" charset="0"/>
              </a:rPr>
              <a:t>sở hạ tầng </a:t>
            </a:r>
            <a:r>
              <a:rPr lang="en-US" sz="1900" b="1" kern="0" smtClean="0">
                <a:solidFill>
                  <a:srgbClr val="0000FF"/>
                </a:solidFill>
                <a:latin typeface="Arial" charset="0"/>
              </a:rPr>
              <a:t>CNTT </a:t>
            </a:r>
            <a:r>
              <a:rPr lang="vi-VN" sz="1900" b="1" kern="0" smtClean="0">
                <a:solidFill>
                  <a:srgbClr val="0000FF"/>
                </a:solidFill>
                <a:latin typeface="Arial" charset="0"/>
              </a:rPr>
              <a:t>của </a:t>
            </a:r>
            <a:r>
              <a:rPr lang="vi-VN" sz="1900" b="1" kern="0">
                <a:solidFill>
                  <a:srgbClr val="009900"/>
                </a:solidFill>
                <a:latin typeface="Arial" charset="0"/>
              </a:rPr>
              <a:t>đô thị thông minh</a:t>
            </a:r>
            <a:r>
              <a:rPr lang="vi-VN" sz="1900" b="1" kern="0">
                <a:solidFill>
                  <a:srgbClr val="0000FF"/>
                </a:solidFill>
                <a:latin typeface="Arial" charset="0"/>
              </a:rPr>
              <a:t>, Internet vạn vật, hệ thống phức hợp thực - ảo, </a:t>
            </a:r>
            <a:r>
              <a:rPr lang="vi-VN" sz="1900" b="1" kern="0">
                <a:solidFill>
                  <a:srgbClr val="FF0066"/>
                </a:solidFill>
                <a:latin typeface="Arial" charset="0"/>
              </a:rPr>
              <a:t>điện toán đám mây</a:t>
            </a:r>
            <a:r>
              <a:rPr lang="vi-VN" sz="1900" b="1" kern="0">
                <a:solidFill>
                  <a:srgbClr val="0000FF"/>
                </a:solidFill>
                <a:latin typeface="Arial" charset="0"/>
              </a:rPr>
              <a:t>, </a:t>
            </a:r>
            <a:r>
              <a:rPr lang="vi-VN" sz="1900" b="1" kern="0">
                <a:solidFill>
                  <a:srgbClr val="FF0066"/>
                </a:solidFill>
                <a:latin typeface="Arial" charset="0"/>
              </a:rPr>
              <a:t>hệ thống dữ liệu lớn</a:t>
            </a:r>
            <a:r>
              <a:rPr lang="vi-VN" sz="1900" b="1" kern="0">
                <a:solidFill>
                  <a:srgbClr val="0000FF"/>
                </a:solidFill>
                <a:latin typeface="Arial" charset="0"/>
              </a:rPr>
              <a:t>, hệ thống dữ liệu nhanh và </a:t>
            </a:r>
            <a:r>
              <a:rPr lang="vi-VN" sz="1900" b="1" kern="0">
                <a:solidFill>
                  <a:srgbClr val="009900"/>
                </a:solidFill>
                <a:latin typeface="Arial" charset="0"/>
              </a:rPr>
              <a:t>hệ thống trí tuệ nhân tạo</a:t>
            </a:r>
            <a:r>
              <a:rPr lang="vi-VN" sz="1900" b="1" kern="0" smtClean="0">
                <a:solidFill>
                  <a:srgbClr val="0000FF"/>
                </a:solidFill>
                <a:latin typeface="Arial" charset="0"/>
              </a:rPr>
              <a:t>.</a:t>
            </a:r>
            <a:endParaRPr lang="pt-BR" sz="1900" b="1" kern="0">
              <a:solidFill>
                <a:srgbClr val="0000FF"/>
              </a:solidFill>
              <a:latin typeface="Arial" charset="0"/>
            </a:endParaRPr>
          </a:p>
        </p:txBody>
      </p:sp>
    </p:spTree>
    <p:extLst>
      <p:ext uri="{BB962C8B-B14F-4D97-AF65-F5344CB8AC3E}">
        <p14:creationId xmlns:p14="http://schemas.microsoft.com/office/powerpoint/2010/main" val="780664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vi-VN" sz="2800" b="1" smtClean="0">
                <a:solidFill>
                  <a:srgbClr val="FF0000"/>
                </a:solidFill>
                <a:latin typeface="Arial" panose="020B0604020202020204" pitchFamily="34" charset="0"/>
                <a:cs typeface="Arial" panose="020B0604020202020204" pitchFamily="34" charset="0"/>
              </a:rPr>
              <a:t>Điều </a:t>
            </a:r>
            <a:r>
              <a:rPr lang="en-US" sz="2800" b="1">
                <a:solidFill>
                  <a:srgbClr val="FF0000"/>
                </a:solidFill>
                <a:latin typeface="Arial" panose="020B0604020202020204" pitchFamily="34" charset="0"/>
                <a:cs typeface="Arial" panose="020B0604020202020204" pitchFamily="34" charset="0"/>
              </a:rPr>
              <a:t>2</a:t>
            </a:r>
            <a:r>
              <a:rPr lang="vi-VN" sz="2800" b="1" smtClean="0">
                <a:solidFill>
                  <a:srgbClr val="FF0000"/>
                </a:solidFill>
                <a:latin typeface="Arial" panose="020B0604020202020204" pitchFamily="34" charset="0"/>
                <a:cs typeface="Arial" panose="020B0604020202020204" pitchFamily="34" charset="0"/>
              </a:rPr>
              <a:t>. Giải thích từ ngữ</a:t>
            </a:r>
            <a:endParaRPr lang="en-US" sz="2800" b="1">
              <a:solidFill>
                <a:srgbClr val="FF0000"/>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3000"/>
              </a:lnSpc>
              <a:spcBef>
                <a:spcPts val="600"/>
              </a:spcBef>
              <a:spcAft>
                <a:spcPts val="0"/>
              </a:spcAft>
              <a:buClr>
                <a:srgbClr val="FF0000"/>
              </a:buClr>
              <a:buFont typeface="+mj-lt"/>
              <a:buAutoNum type="arabicPeriod" startAt="6"/>
              <a:defRPr/>
            </a:pPr>
            <a:r>
              <a:rPr lang="vi-VN" sz="1900" b="1" kern="0" smtClean="0">
                <a:solidFill>
                  <a:srgbClr val="FF0066"/>
                </a:solidFill>
                <a:latin typeface="Arial" charset="0"/>
              </a:rPr>
              <a:t>C</a:t>
            </a:r>
            <a:r>
              <a:rPr lang="de-DE" sz="1900" b="1" kern="0">
                <a:solidFill>
                  <a:srgbClr val="FF0066"/>
                </a:solidFill>
                <a:latin typeface="Arial" charset="0"/>
              </a:rPr>
              <a:t>ổng kết nối mạng quốc tế </a:t>
            </a:r>
            <a:r>
              <a:rPr lang="vi-VN" sz="1900" b="1" kern="0">
                <a:solidFill>
                  <a:srgbClr val="0000FF"/>
                </a:solidFill>
                <a:latin typeface="Arial" charset="0"/>
              </a:rPr>
              <a:t>là nơi diễn ra hoạt động chuyển nhận tín hiệu mạng qua lại giữa Việt Nam và các quốc gia, vùng lãnh thổ khác</a:t>
            </a:r>
            <a:r>
              <a:rPr lang="it-IT" sz="1900" b="1" kern="0" smtClean="0">
                <a:solidFill>
                  <a:srgbClr val="0000FF"/>
                </a:solidFill>
                <a:latin typeface="Arial" charset="0"/>
              </a:rPr>
              <a:t>.</a:t>
            </a:r>
          </a:p>
          <a:p>
            <a:pPr indent="-457200" algn="just" eaLnBrk="1" hangingPunct="1">
              <a:lnSpc>
                <a:spcPct val="103000"/>
              </a:lnSpc>
              <a:spcBef>
                <a:spcPts val="600"/>
              </a:spcBef>
              <a:spcAft>
                <a:spcPts val="0"/>
              </a:spcAft>
              <a:buClr>
                <a:srgbClr val="FF0000"/>
              </a:buClr>
              <a:buFont typeface="+mj-lt"/>
              <a:buAutoNum type="arabicPeriod" startAt="6"/>
              <a:defRPr/>
            </a:pPr>
            <a:r>
              <a:rPr lang="vi-VN" sz="1900" b="1" kern="0" smtClean="0">
                <a:solidFill>
                  <a:srgbClr val="FF0066"/>
                </a:solidFill>
                <a:latin typeface="Arial" charset="0"/>
              </a:rPr>
              <a:t>Tội </a:t>
            </a:r>
            <a:r>
              <a:rPr lang="vi-VN" sz="1900" b="1" kern="0">
                <a:solidFill>
                  <a:srgbClr val="FF0066"/>
                </a:solidFill>
                <a:latin typeface="Arial" charset="0"/>
              </a:rPr>
              <a:t>phạm mạng </a:t>
            </a:r>
            <a:r>
              <a:rPr lang="vi-VN" sz="1900" b="1" kern="0">
                <a:solidFill>
                  <a:srgbClr val="0000FF"/>
                </a:solidFill>
                <a:latin typeface="Arial" charset="0"/>
              </a:rPr>
              <a:t>là hành vi sử dụng không gian mạng, </a:t>
            </a:r>
            <a:r>
              <a:rPr lang="en-US" sz="1900" b="1" kern="0" smtClean="0">
                <a:solidFill>
                  <a:srgbClr val="0000FF"/>
                </a:solidFill>
                <a:latin typeface="Arial" charset="0"/>
              </a:rPr>
              <a:t>CNTT </a:t>
            </a:r>
            <a:r>
              <a:rPr lang="vi-VN" sz="1900" b="1" kern="0" smtClean="0">
                <a:solidFill>
                  <a:srgbClr val="0000FF"/>
                </a:solidFill>
                <a:latin typeface="Arial" charset="0"/>
              </a:rPr>
              <a:t>hoặc </a:t>
            </a:r>
            <a:r>
              <a:rPr lang="vi-VN" sz="1900" b="1" kern="0">
                <a:solidFill>
                  <a:srgbClr val="0000FF"/>
                </a:solidFill>
                <a:latin typeface="Arial" charset="0"/>
              </a:rPr>
              <a:t>phương tiện điện tử </a:t>
            </a:r>
            <a:r>
              <a:rPr lang="it-IT" sz="1900" b="1" kern="0">
                <a:solidFill>
                  <a:srgbClr val="0000FF"/>
                </a:solidFill>
                <a:latin typeface="Arial" charset="0"/>
              </a:rPr>
              <a:t>để </a:t>
            </a:r>
            <a:r>
              <a:rPr lang="vi-VN" sz="1900" b="1" kern="0">
                <a:solidFill>
                  <a:srgbClr val="0000FF"/>
                </a:solidFill>
                <a:latin typeface="Arial" charset="0"/>
              </a:rPr>
              <a:t>thực hiện tội phạm được quy định tại Bộ luật Hình </a:t>
            </a:r>
            <a:r>
              <a:rPr lang="vi-VN" sz="1900" b="1" kern="0" smtClean="0">
                <a:solidFill>
                  <a:srgbClr val="0000FF"/>
                </a:solidFill>
                <a:latin typeface="Arial" charset="0"/>
              </a:rPr>
              <a:t>sự.</a:t>
            </a:r>
            <a:endParaRPr lang="en-US" sz="1900" b="1" kern="0" smtClean="0">
              <a:solidFill>
                <a:srgbClr val="0000FF"/>
              </a:solidFill>
              <a:latin typeface="Arial" charset="0"/>
            </a:endParaRPr>
          </a:p>
          <a:p>
            <a:pPr indent="-457200" algn="just" eaLnBrk="1" hangingPunct="1">
              <a:lnSpc>
                <a:spcPct val="103000"/>
              </a:lnSpc>
              <a:spcBef>
                <a:spcPts val="600"/>
              </a:spcBef>
              <a:spcAft>
                <a:spcPts val="0"/>
              </a:spcAft>
              <a:buClr>
                <a:srgbClr val="FF0000"/>
              </a:buClr>
              <a:buFont typeface="+mj-lt"/>
              <a:buAutoNum type="arabicPeriod" startAt="6"/>
              <a:defRPr/>
            </a:pPr>
            <a:r>
              <a:rPr lang="vi-VN" sz="1900" b="1" kern="0" smtClean="0">
                <a:solidFill>
                  <a:srgbClr val="FF0066"/>
                </a:solidFill>
                <a:latin typeface="Arial" charset="0"/>
              </a:rPr>
              <a:t>Tấn </a:t>
            </a:r>
            <a:r>
              <a:rPr lang="vi-VN" sz="1900" b="1" kern="0">
                <a:solidFill>
                  <a:srgbClr val="FF0066"/>
                </a:solidFill>
                <a:latin typeface="Arial" charset="0"/>
              </a:rPr>
              <a:t>công mạng </a:t>
            </a:r>
            <a:r>
              <a:rPr lang="vi-VN" sz="1900" b="1" kern="0">
                <a:solidFill>
                  <a:srgbClr val="0000FF"/>
                </a:solidFill>
                <a:latin typeface="Arial" charset="0"/>
              </a:rPr>
              <a:t>là hành vi sử dụng không gian mạng, </a:t>
            </a:r>
            <a:r>
              <a:rPr lang="en-US" sz="1900" b="1" kern="0" smtClean="0">
                <a:solidFill>
                  <a:srgbClr val="0000FF"/>
                </a:solidFill>
                <a:latin typeface="Arial" charset="0"/>
              </a:rPr>
              <a:t>CNTT </a:t>
            </a:r>
            <a:r>
              <a:rPr lang="vi-VN" sz="1900" b="1" kern="0" smtClean="0">
                <a:solidFill>
                  <a:srgbClr val="0000FF"/>
                </a:solidFill>
                <a:latin typeface="Arial" charset="0"/>
              </a:rPr>
              <a:t>hoặc </a:t>
            </a:r>
            <a:r>
              <a:rPr lang="vi-VN" sz="1900" b="1" kern="0">
                <a:solidFill>
                  <a:srgbClr val="0000FF"/>
                </a:solidFill>
                <a:latin typeface="Arial" charset="0"/>
              </a:rPr>
              <a:t>phương tiện điện tử để phá hoại, gây gián đoạn hoạt động của mạng viễn thông, mạng Internet, mạng máy tính, hệ thống thông tin, hệ thống xử lý và điều khiển thông tin, </a:t>
            </a:r>
            <a:r>
              <a:rPr lang="en-US" sz="1900" b="1" kern="0" smtClean="0">
                <a:solidFill>
                  <a:srgbClr val="0000FF"/>
                </a:solidFill>
                <a:latin typeface="Arial" charset="0"/>
              </a:rPr>
              <a:t>CSDL</a:t>
            </a:r>
            <a:r>
              <a:rPr lang="vi-VN" sz="1900" b="1" kern="0" smtClean="0">
                <a:solidFill>
                  <a:srgbClr val="0000FF"/>
                </a:solidFill>
                <a:latin typeface="Arial" charset="0"/>
              </a:rPr>
              <a:t>, </a:t>
            </a:r>
            <a:r>
              <a:rPr lang="vi-VN" sz="1900" b="1" kern="0">
                <a:solidFill>
                  <a:srgbClr val="0000FF"/>
                </a:solidFill>
                <a:latin typeface="Arial" charset="0"/>
              </a:rPr>
              <a:t>phương tiện điện </a:t>
            </a:r>
            <a:r>
              <a:rPr lang="vi-VN" sz="1900" b="1" kern="0" smtClean="0">
                <a:solidFill>
                  <a:srgbClr val="0000FF"/>
                </a:solidFill>
                <a:latin typeface="Arial" charset="0"/>
              </a:rPr>
              <a:t>tử.</a:t>
            </a:r>
            <a:endParaRPr lang="en-US" sz="1900" b="1" kern="0" smtClean="0">
              <a:solidFill>
                <a:srgbClr val="0000FF"/>
              </a:solidFill>
              <a:latin typeface="Arial" charset="0"/>
            </a:endParaRPr>
          </a:p>
          <a:p>
            <a:pPr indent="-457200" algn="just" eaLnBrk="1" hangingPunct="1">
              <a:lnSpc>
                <a:spcPct val="103000"/>
              </a:lnSpc>
              <a:spcBef>
                <a:spcPts val="600"/>
              </a:spcBef>
              <a:spcAft>
                <a:spcPts val="0"/>
              </a:spcAft>
              <a:buClr>
                <a:srgbClr val="FF0000"/>
              </a:buClr>
              <a:buFont typeface="+mj-lt"/>
              <a:buAutoNum type="arabicPeriod" startAt="6"/>
              <a:defRPr/>
            </a:pPr>
            <a:r>
              <a:rPr lang="vi-VN" sz="1900" b="1" kern="0" smtClean="0">
                <a:solidFill>
                  <a:srgbClr val="FF0066"/>
                </a:solidFill>
                <a:latin typeface="Arial" charset="0"/>
              </a:rPr>
              <a:t>Khủng </a:t>
            </a:r>
            <a:r>
              <a:rPr lang="vi-VN" sz="1900" b="1" kern="0">
                <a:solidFill>
                  <a:srgbClr val="FF0066"/>
                </a:solidFill>
                <a:latin typeface="Arial" charset="0"/>
              </a:rPr>
              <a:t>bố mạng </a:t>
            </a:r>
            <a:r>
              <a:rPr lang="vi-VN" sz="1900" b="1" kern="0">
                <a:solidFill>
                  <a:srgbClr val="0000FF"/>
                </a:solidFill>
                <a:latin typeface="Arial" charset="0"/>
              </a:rPr>
              <a:t>là việc sử dụng không gian mạng, </a:t>
            </a:r>
            <a:r>
              <a:rPr lang="en-US" sz="1900" b="1" kern="0" smtClean="0">
                <a:solidFill>
                  <a:srgbClr val="0000FF"/>
                </a:solidFill>
                <a:latin typeface="Arial" charset="0"/>
              </a:rPr>
              <a:t>CNTT </a:t>
            </a:r>
            <a:r>
              <a:rPr lang="vi-VN" sz="1900" b="1" kern="0" smtClean="0">
                <a:solidFill>
                  <a:srgbClr val="0000FF"/>
                </a:solidFill>
                <a:latin typeface="Arial" charset="0"/>
              </a:rPr>
              <a:t>hoặc </a:t>
            </a:r>
            <a:r>
              <a:rPr lang="vi-VN" sz="1900" b="1" kern="0">
                <a:solidFill>
                  <a:srgbClr val="0000FF"/>
                </a:solidFill>
                <a:latin typeface="Arial" charset="0"/>
              </a:rPr>
              <a:t>phương tiện điện tử để thực hiện hành vi khủng bố, tài trợ khủng </a:t>
            </a:r>
            <a:r>
              <a:rPr lang="vi-VN" sz="1900" b="1" kern="0" smtClean="0">
                <a:solidFill>
                  <a:srgbClr val="0000FF"/>
                </a:solidFill>
                <a:latin typeface="Arial" charset="0"/>
              </a:rPr>
              <a:t>bố.</a:t>
            </a:r>
            <a:endParaRPr lang="en-US" sz="1900" b="1" kern="0" smtClean="0">
              <a:solidFill>
                <a:srgbClr val="0000FF"/>
              </a:solidFill>
              <a:latin typeface="Arial" charset="0"/>
            </a:endParaRPr>
          </a:p>
          <a:p>
            <a:pPr indent="-457200" algn="just" eaLnBrk="1" hangingPunct="1">
              <a:lnSpc>
                <a:spcPct val="103000"/>
              </a:lnSpc>
              <a:spcBef>
                <a:spcPts val="600"/>
              </a:spcBef>
              <a:spcAft>
                <a:spcPts val="0"/>
              </a:spcAft>
              <a:buClr>
                <a:srgbClr val="FF0000"/>
              </a:buClr>
              <a:buFont typeface="+mj-lt"/>
              <a:buAutoNum type="arabicPeriod" startAt="6"/>
              <a:defRPr/>
            </a:pPr>
            <a:r>
              <a:rPr lang="vi-VN" sz="1900" b="1" kern="0" smtClean="0">
                <a:solidFill>
                  <a:srgbClr val="FF0066"/>
                </a:solidFill>
                <a:latin typeface="Arial" charset="0"/>
              </a:rPr>
              <a:t>Gián </a:t>
            </a:r>
            <a:r>
              <a:rPr lang="vi-VN" sz="1900" b="1" kern="0">
                <a:solidFill>
                  <a:srgbClr val="FF0066"/>
                </a:solidFill>
                <a:latin typeface="Arial" charset="0"/>
              </a:rPr>
              <a:t>điệp mạng </a:t>
            </a:r>
            <a:r>
              <a:rPr lang="vi-VN" sz="1900" b="1" kern="0">
                <a:solidFill>
                  <a:srgbClr val="0000FF"/>
                </a:solidFill>
                <a:latin typeface="Arial" charset="0"/>
              </a:rPr>
              <a:t>là hành vi c</a:t>
            </a:r>
            <a:r>
              <a:rPr lang="nb-NO" sz="1900" b="1" kern="0">
                <a:solidFill>
                  <a:srgbClr val="0000FF"/>
                </a:solidFill>
                <a:latin typeface="Arial" charset="0"/>
              </a:rPr>
              <a:t>ố ý vượt qua cảnh báo, mã truy cập, mật mã, tường lửa, sử dụng quyền quản trị của người khác hoặc bằng phương thức khác </a:t>
            </a:r>
            <a:r>
              <a:rPr lang="vi-VN" sz="1900" b="1" kern="0">
                <a:solidFill>
                  <a:srgbClr val="0000FF"/>
                </a:solidFill>
                <a:latin typeface="Arial" charset="0"/>
              </a:rPr>
              <a:t>để chiếm đoạt, thu thập trái phép thông tin, tài nguyên thông tin </a:t>
            </a:r>
            <a:r>
              <a:rPr lang="nb-NO" sz="1900" b="1" kern="0">
                <a:solidFill>
                  <a:srgbClr val="0000FF"/>
                </a:solidFill>
                <a:latin typeface="Arial" charset="0"/>
              </a:rPr>
              <a:t>trên mạng viễn thông, mạng Internet, mạng máy tính, hệ thống thông tin, hệ thống xử lý và điều khiển thông tin, </a:t>
            </a:r>
            <a:r>
              <a:rPr lang="nb-NO" sz="1900" b="1" kern="0" smtClean="0">
                <a:solidFill>
                  <a:srgbClr val="0000FF"/>
                </a:solidFill>
                <a:latin typeface="Arial" charset="0"/>
              </a:rPr>
              <a:t>CSDL, </a:t>
            </a:r>
            <a:r>
              <a:rPr lang="nb-NO" sz="1900" b="1" kern="0">
                <a:solidFill>
                  <a:srgbClr val="0000FF"/>
                </a:solidFill>
                <a:latin typeface="Arial" charset="0"/>
              </a:rPr>
              <a:t>phương tiện điện tử </a:t>
            </a:r>
            <a:r>
              <a:rPr lang="vi-VN" sz="1900" b="1" kern="0">
                <a:solidFill>
                  <a:srgbClr val="0000FF"/>
                </a:solidFill>
                <a:latin typeface="Arial" charset="0"/>
              </a:rPr>
              <a:t>của cơ quan, tổ chức, cá nhân</a:t>
            </a:r>
            <a:r>
              <a:rPr lang="vi-VN" sz="1900" b="1" kern="0" smtClean="0">
                <a:solidFill>
                  <a:srgbClr val="0000FF"/>
                </a:solidFill>
                <a:latin typeface="Arial" charset="0"/>
              </a:rPr>
              <a:t>.</a:t>
            </a:r>
            <a:endParaRPr lang="pt-BR" sz="1900" b="1" kern="0">
              <a:solidFill>
                <a:srgbClr val="0000FF"/>
              </a:solidFill>
              <a:latin typeface="Arial" charset="0"/>
            </a:endParaRPr>
          </a:p>
        </p:txBody>
      </p:sp>
    </p:spTree>
    <p:extLst>
      <p:ext uri="{BB962C8B-B14F-4D97-AF65-F5344CB8AC3E}">
        <p14:creationId xmlns:p14="http://schemas.microsoft.com/office/powerpoint/2010/main" val="3641010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vi-VN" sz="2800" b="1" smtClean="0">
                <a:solidFill>
                  <a:srgbClr val="FF0000"/>
                </a:solidFill>
                <a:latin typeface="Arial" panose="020B0604020202020204" pitchFamily="34" charset="0"/>
                <a:cs typeface="Arial" panose="020B0604020202020204" pitchFamily="34" charset="0"/>
              </a:rPr>
              <a:t>Điều </a:t>
            </a:r>
            <a:r>
              <a:rPr lang="en-US" sz="2800" b="1">
                <a:solidFill>
                  <a:srgbClr val="FF0000"/>
                </a:solidFill>
                <a:latin typeface="Arial" panose="020B0604020202020204" pitchFamily="34" charset="0"/>
                <a:cs typeface="Arial" panose="020B0604020202020204" pitchFamily="34" charset="0"/>
              </a:rPr>
              <a:t>2</a:t>
            </a:r>
            <a:r>
              <a:rPr lang="vi-VN" sz="2800" b="1" smtClean="0">
                <a:solidFill>
                  <a:srgbClr val="FF0000"/>
                </a:solidFill>
                <a:latin typeface="Arial" panose="020B0604020202020204" pitchFamily="34" charset="0"/>
                <a:cs typeface="Arial" panose="020B0604020202020204" pitchFamily="34" charset="0"/>
              </a:rPr>
              <a:t>. Giải thích từ ngữ</a:t>
            </a:r>
            <a:endParaRPr lang="en-US" sz="2800" b="1">
              <a:solidFill>
                <a:srgbClr val="FF0000"/>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mj-lt"/>
              <a:buAutoNum type="arabicPeriod" startAt="11"/>
              <a:defRPr/>
            </a:pPr>
            <a:r>
              <a:rPr lang="vi-VN" sz="2100" b="1" kern="0" smtClean="0">
                <a:solidFill>
                  <a:srgbClr val="FF0066"/>
                </a:solidFill>
                <a:latin typeface="Arial" charset="0"/>
              </a:rPr>
              <a:t>Tài </a:t>
            </a:r>
            <a:r>
              <a:rPr lang="vi-VN" sz="2100" b="1" kern="0">
                <a:solidFill>
                  <a:srgbClr val="FF0066"/>
                </a:solidFill>
                <a:latin typeface="Arial" charset="0"/>
              </a:rPr>
              <a:t>khoản số </a:t>
            </a:r>
            <a:r>
              <a:rPr lang="vi-VN" sz="2100" b="1" kern="0">
                <a:solidFill>
                  <a:srgbClr val="0000FF"/>
                </a:solidFill>
                <a:latin typeface="Arial" charset="0"/>
              </a:rPr>
              <a:t>là thông tin dùng để chứng thực, xác thực, phân quyền sử dụng các ứng dụng, dịch vụ trên không gian </a:t>
            </a:r>
            <a:r>
              <a:rPr lang="vi-VN" sz="2100" b="1" kern="0" smtClean="0">
                <a:solidFill>
                  <a:srgbClr val="0000FF"/>
                </a:solidFill>
                <a:latin typeface="Arial" charset="0"/>
              </a:rPr>
              <a:t>mạng.</a:t>
            </a:r>
            <a:endParaRPr lang="en-US" sz="21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mj-lt"/>
              <a:buAutoNum type="arabicPeriod" startAt="11"/>
              <a:defRPr/>
            </a:pPr>
            <a:r>
              <a:rPr lang="vi-VN" sz="2100" b="1" kern="0" smtClean="0">
                <a:solidFill>
                  <a:srgbClr val="FF0066"/>
                </a:solidFill>
                <a:latin typeface="Arial" charset="0"/>
              </a:rPr>
              <a:t>Nguy </a:t>
            </a:r>
            <a:r>
              <a:rPr lang="vi-VN" sz="2100" b="1" kern="0">
                <a:solidFill>
                  <a:srgbClr val="FF0066"/>
                </a:solidFill>
                <a:latin typeface="Arial" charset="0"/>
              </a:rPr>
              <a:t>cơ đe dọa an ninh mạng </a:t>
            </a:r>
            <a:r>
              <a:rPr lang="vi-VN" sz="2100" b="1" kern="0">
                <a:solidFill>
                  <a:srgbClr val="0000FF"/>
                </a:solidFill>
                <a:latin typeface="Arial" charset="0"/>
              </a:rPr>
              <a:t>là tình trạng không gian mạng xuất hiện dấu hiệu đe dọa xâm phạm an ninh quốc gia, gây tổn hại nghiêm trọng trật tự, an toàn xã hội, quyền và lợi ích hợp pháp của cơ quan, tổ chức, cá </a:t>
            </a:r>
            <a:r>
              <a:rPr lang="vi-VN" sz="2100" b="1" kern="0" smtClean="0">
                <a:solidFill>
                  <a:srgbClr val="0000FF"/>
                </a:solidFill>
                <a:latin typeface="Arial" charset="0"/>
              </a:rPr>
              <a:t>nhân.</a:t>
            </a:r>
            <a:endParaRPr lang="en-US" sz="21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mj-lt"/>
              <a:buAutoNum type="arabicPeriod" startAt="11"/>
              <a:defRPr/>
            </a:pPr>
            <a:r>
              <a:rPr lang="vi-VN" sz="2100" b="1" kern="0" smtClean="0">
                <a:solidFill>
                  <a:srgbClr val="FF0066"/>
                </a:solidFill>
                <a:latin typeface="Arial" charset="0"/>
              </a:rPr>
              <a:t>Sự </a:t>
            </a:r>
            <a:r>
              <a:rPr lang="vi-VN" sz="2100" b="1" kern="0">
                <a:solidFill>
                  <a:srgbClr val="FF0066"/>
                </a:solidFill>
                <a:latin typeface="Arial" charset="0"/>
              </a:rPr>
              <a:t>cố an ninh mạng </a:t>
            </a:r>
            <a:r>
              <a:rPr lang="vi-VN" sz="2100" b="1" kern="0">
                <a:solidFill>
                  <a:srgbClr val="0000FF"/>
                </a:solidFill>
                <a:latin typeface="Arial" charset="0"/>
              </a:rPr>
              <a:t>là sự việc bất ngờ xảy ra trên không gian mạng xâm phạm an ninh quốc gia, trật tự, an toàn xã hội, quyền và lợi ích hợp pháp của cơ quan, tổ chức, cá </a:t>
            </a:r>
            <a:r>
              <a:rPr lang="vi-VN" sz="2100" b="1" kern="0" smtClean="0">
                <a:solidFill>
                  <a:srgbClr val="0000FF"/>
                </a:solidFill>
                <a:latin typeface="Arial" charset="0"/>
              </a:rPr>
              <a:t>nhân.</a:t>
            </a:r>
            <a:endParaRPr lang="en-US" sz="21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mj-lt"/>
              <a:buAutoNum type="arabicPeriod" startAt="11"/>
              <a:defRPr/>
            </a:pPr>
            <a:r>
              <a:rPr lang="vi-VN" sz="2100" b="1" kern="0" smtClean="0">
                <a:solidFill>
                  <a:srgbClr val="FF0066"/>
                </a:solidFill>
                <a:latin typeface="Arial" charset="0"/>
              </a:rPr>
              <a:t>Tình </a:t>
            </a:r>
            <a:r>
              <a:rPr lang="vi-VN" sz="2100" b="1" kern="0">
                <a:solidFill>
                  <a:srgbClr val="FF0066"/>
                </a:solidFill>
                <a:latin typeface="Arial" charset="0"/>
              </a:rPr>
              <a:t>huống nguy hiểm về an ninh mạng </a:t>
            </a:r>
            <a:r>
              <a:rPr lang="vi-VN" sz="2100" b="1" kern="0">
                <a:solidFill>
                  <a:srgbClr val="0000FF"/>
                </a:solidFill>
                <a:latin typeface="Arial" charset="0"/>
              </a:rPr>
              <a:t>là sự việc xảy ra trên không gian mạng khi có hành vi xâm phạm </a:t>
            </a:r>
            <a:r>
              <a:rPr lang="de-DE" sz="2100" b="1" kern="0">
                <a:solidFill>
                  <a:srgbClr val="0000FF"/>
                </a:solidFill>
                <a:latin typeface="Arial" charset="0"/>
              </a:rPr>
              <a:t>nghiêm trọng an ninh quốc gia, gây tổn hại </a:t>
            </a:r>
            <a:r>
              <a:rPr lang="vi-VN" sz="2100" b="1" kern="0">
                <a:solidFill>
                  <a:srgbClr val="0000FF"/>
                </a:solidFill>
                <a:latin typeface="Arial" charset="0"/>
              </a:rPr>
              <a:t>đặc biệt nghiêm trọng trật tự, an toàn xã hội, </a:t>
            </a:r>
            <a:r>
              <a:rPr lang="de-DE" sz="2100" b="1" kern="0">
                <a:solidFill>
                  <a:srgbClr val="0000FF"/>
                </a:solidFill>
                <a:latin typeface="Arial" charset="0"/>
              </a:rPr>
              <a:t>quyền và lợi ích hợp pháp của cơ quan, tổ chức, cá nhân</a:t>
            </a:r>
            <a:r>
              <a:rPr lang="vi-VN" sz="2100" b="1" kern="0" smtClean="0">
                <a:solidFill>
                  <a:srgbClr val="0000FF"/>
                </a:solidFill>
                <a:latin typeface="Arial" charset="0"/>
              </a:rPr>
              <a:t>.</a:t>
            </a:r>
            <a:endParaRPr lang="vi-VN" sz="2100" b="1" kern="0">
              <a:solidFill>
                <a:srgbClr val="0000FF"/>
              </a:solidFill>
              <a:latin typeface="Arial" charset="0"/>
            </a:endParaRPr>
          </a:p>
        </p:txBody>
      </p:sp>
    </p:spTree>
    <p:extLst>
      <p:ext uri="{BB962C8B-B14F-4D97-AF65-F5344CB8AC3E}">
        <p14:creationId xmlns:p14="http://schemas.microsoft.com/office/powerpoint/2010/main" val="1201379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95400"/>
            <a:ext cx="88614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91440" rIns="91440" bIns="0" numCol="1" anchor="t" anchorCtr="0" compatLnSpc="1">
            <a:prstTxWarp prst="textNoShape">
              <a:avLst/>
            </a:prstTxWarp>
          </a:bodyPr>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628650" indent="-514350" algn="just" eaLnBrk="1" hangingPunct="1">
              <a:lnSpc>
                <a:spcPct val="120000"/>
              </a:lnSpc>
              <a:spcBef>
                <a:spcPts val="2200"/>
              </a:spcBef>
              <a:spcAft>
                <a:spcPts val="0"/>
              </a:spcAft>
              <a:buClr>
                <a:srgbClr val="FF0000"/>
              </a:buClr>
              <a:buFont typeface="+mj-lt"/>
              <a:buAutoNum type="arabicPeriod"/>
              <a:defRPr/>
            </a:pPr>
            <a:r>
              <a:rPr lang="en-US" sz="2600" b="1" kern="0" smtClean="0">
                <a:solidFill>
                  <a:srgbClr val="0000FF"/>
                </a:solidFill>
                <a:latin typeface="Arial" charset="0"/>
              </a:rPr>
              <a:t>TÌNH HUỐNG MINH HỌA </a:t>
            </a:r>
          </a:p>
          <a:p>
            <a:pPr marL="628650" indent="-514350" algn="just" eaLnBrk="1" hangingPunct="1">
              <a:lnSpc>
                <a:spcPct val="120000"/>
              </a:lnSpc>
              <a:spcBef>
                <a:spcPts val="2200"/>
              </a:spcBef>
              <a:spcAft>
                <a:spcPts val="0"/>
              </a:spcAft>
              <a:buClr>
                <a:srgbClr val="FF0000"/>
              </a:buClr>
              <a:buFont typeface="+mj-lt"/>
              <a:buAutoNum type="arabicPeriod"/>
              <a:defRPr/>
            </a:pPr>
            <a:r>
              <a:rPr lang="en-US" sz="2600" b="1" kern="0" smtClean="0">
                <a:solidFill>
                  <a:srgbClr val="0000FF"/>
                </a:solidFill>
                <a:latin typeface="Arial" charset="0"/>
              </a:rPr>
              <a:t>GIỚI THIỆU CHUNG VỀ LUẬT AN NINH MẠNG </a:t>
            </a:r>
            <a:br>
              <a:rPr lang="en-US" sz="2600" b="1" kern="0" smtClean="0">
                <a:solidFill>
                  <a:srgbClr val="0000FF"/>
                </a:solidFill>
                <a:latin typeface="Arial" charset="0"/>
              </a:rPr>
            </a:br>
            <a:r>
              <a:rPr lang="en-US" sz="2600" b="1" kern="0" smtClean="0">
                <a:solidFill>
                  <a:srgbClr val="0000FF"/>
                </a:solidFill>
                <a:latin typeface="Arial" charset="0"/>
              </a:rPr>
              <a:t>NĂM 2018</a:t>
            </a:r>
            <a:endParaRPr lang="en-US" sz="2600" b="1" kern="0">
              <a:solidFill>
                <a:srgbClr val="0000FF"/>
              </a:solidFill>
              <a:latin typeface="Arial" charset="0"/>
            </a:endParaRPr>
          </a:p>
          <a:p>
            <a:pPr marL="628650" indent="-514350" algn="just" eaLnBrk="1" hangingPunct="1">
              <a:lnSpc>
                <a:spcPct val="120000"/>
              </a:lnSpc>
              <a:spcBef>
                <a:spcPts val="2200"/>
              </a:spcBef>
              <a:spcAft>
                <a:spcPts val="0"/>
              </a:spcAft>
              <a:buClr>
                <a:srgbClr val="FF0000"/>
              </a:buClr>
              <a:buFont typeface="+mj-lt"/>
              <a:buAutoNum type="arabicPeriod"/>
              <a:defRPr/>
            </a:pPr>
            <a:r>
              <a:rPr lang="nl-NL" sz="2600" b="1" kern="0" smtClean="0">
                <a:solidFill>
                  <a:srgbClr val="0000FF"/>
                </a:solidFill>
                <a:latin typeface="Arial" charset="0"/>
              </a:rPr>
              <a:t>SỰ CẦN THIẾT CỦA LUẬT </a:t>
            </a:r>
            <a:r>
              <a:rPr lang="en-US" sz="2600" b="1" kern="0">
                <a:solidFill>
                  <a:srgbClr val="0000FF"/>
                </a:solidFill>
                <a:latin typeface="Arial" charset="0"/>
              </a:rPr>
              <a:t>AN </a:t>
            </a:r>
            <a:r>
              <a:rPr lang="en-US" sz="2600" b="1" kern="0" smtClean="0">
                <a:solidFill>
                  <a:srgbClr val="0000FF"/>
                </a:solidFill>
                <a:latin typeface="Arial" charset="0"/>
              </a:rPr>
              <a:t>NINH MẠNG </a:t>
            </a:r>
            <a:br>
              <a:rPr lang="en-US" sz="2600" b="1" kern="0" smtClean="0">
                <a:solidFill>
                  <a:srgbClr val="0000FF"/>
                </a:solidFill>
                <a:latin typeface="Arial" charset="0"/>
              </a:rPr>
            </a:br>
            <a:r>
              <a:rPr lang="en-US" sz="2600" b="1" kern="0" smtClean="0">
                <a:solidFill>
                  <a:srgbClr val="0000FF"/>
                </a:solidFill>
                <a:latin typeface="Arial" charset="0"/>
              </a:rPr>
              <a:t>NĂM 2018</a:t>
            </a:r>
          </a:p>
          <a:p>
            <a:pPr marL="628650" indent="-514350" algn="just" eaLnBrk="1" hangingPunct="1">
              <a:lnSpc>
                <a:spcPct val="120000"/>
              </a:lnSpc>
              <a:spcBef>
                <a:spcPts val="2200"/>
              </a:spcBef>
              <a:spcAft>
                <a:spcPts val="0"/>
              </a:spcAft>
              <a:buClr>
                <a:srgbClr val="FF0000"/>
              </a:buClr>
              <a:buFont typeface="+mj-lt"/>
              <a:buAutoNum type="arabicPeriod"/>
              <a:defRPr/>
            </a:pPr>
            <a:r>
              <a:rPr lang="nl-NL" sz="2600" b="1" kern="0" smtClean="0">
                <a:solidFill>
                  <a:srgbClr val="0000FF"/>
                </a:solidFill>
                <a:latin typeface="Arial" charset="0"/>
              </a:rPr>
              <a:t>MỘT SỐ NỘI DUNG CƠ BẢN CỦA LUẬT </a:t>
            </a:r>
            <a:r>
              <a:rPr lang="en-US" sz="2600" b="1" kern="0">
                <a:solidFill>
                  <a:srgbClr val="0000FF"/>
                </a:solidFill>
                <a:latin typeface="Arial" charset="0"/>
              </a:rPr>
              <a:t>AN </a:t>
            </a:r>
            <a:r>
              <a:rPr lang="en-US" sz="2600" b="1" kern="0" smtClean="0">
                <a:solidFill>
                  <a:srgbClr val="0000FF"/>
                </a:solidFill>
                <a:latin typeface="Arial" charset="0"/>
              </a:rPr>
              <a:t>NINH MẠNG NĂM 2018</a:t>
            </a:r>
            <a:endParaRPr lang="en-US" sz="2600" b="1" kern="0">
              <a:solidFill>
                <a:srgbClr val="0000FF"/>
              </a:solidFill>
              <a:latin typeface="Arial" charset="0"/>
            </a:endParaRPr>
          </a:p>
        </p:txBody>
      </p:sp>
      <p:sp>
        <p:nvSpPr>
          <p:cNvPr id="6" name="Title 3"/>
          <p:cNvSpPr>
            <a:spLocks noGrp="1"/>
          </p:cNvSpPr>
          <p:nvPr>
            <p:ph type="title"/>
          </p:nvPr>
        </p:nvSpPr>
        <p:spPr>
          <a:xfrm>
            <a:off x="457200" y="152400"/>
            <a:ext cx="8229600" cy="838200"/>
          </a:xfrm>
        </p:spPr>
        <p:txBody>
          <a:bodyPr anchor="ctr"/>
          <a:lstStyle/>
          <a:p>
            <a:pPr algn="ctr">
              <a:lnSpc>
                <a:spcPct val="105000"/>
              </a:lnSpc>
              <a:spcBef>
                <a:spcPts val="0"/>
              </a:spcBef>
            </a:pPr>
            <a:r>
              <a:rPr lang="en-US" sz="2800" b="1" smtClean="0">
                <a:solidFill>
                  <a:srgbClr val="FF0000"/>
                </a:solidFill>
                <a:latin typeface="Arial" panose="020B0604020202020204" pitchFamily="34" charset="0"/>
                <a:cs typeface="Arial" panose="020B0604020202020204" pitchFamily="34" charset="0"/>
              </a:rPr>
              <a:t>MỤC LỤC</a:t>
            </a:r>
            <a:endParaRPr lang="en-US" sz="2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883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8"/>
          </a:xfrm>
          <a:prstGeom prst="rect">
            <a:avLst/>
          </a:prstGeom>
        </p:spPr>
      </p:pic>
    </p:spTree>
    <p:extLst>
      <p:ext uri="{BB962C8B-B14F-4D97-AF65-F5344CB8AC3E}">
        <p14:creationId xmlns:p14="http://schemas.microsoft.com/office/powerpoint/2010/main" val="3433873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a:defRPr/>
            </a:pPr>
            <a:r>
              <a:rPr lang="vi-VN" sz="2150" b="1" kern="0" smtClean="0">
                <a:solidFill>
                  <a:srgbClr val="0000FF"/>
                </a:solidFill>
                <a:latin typeface="Arial" charset="0"/>
              </a:rPr>
              <a:t>Tuân </a:t>
            </a:r>
            <a:r>
              <a:rPr lang="vi-VN" sz="2150" b="1" kern="0">
                <a:solidFill>
                  <a:srgbClr val="0000FF"/>
                </a:solidFill>
                <a:latin typeface="Arial" charset="0"/>
              </a:rPr>
              <a:t>thủ Hiến pháp và pháp luật; bảo đảm lợi ích của </a:t>
            </a:r>
            <a:r>
              <a:rPr lang="en-US" sz="2150" b="1" kern="0" smtClean="0">
                <a:solidFill>
                  <a:srgbClr val="0000FF"/>
                </a:solidFill>
                <a:latin typeface="Arial" charset="0"/>
              </a:rPr>
              <a:t/>
            </a:r>
            <a:br>
              <a:rPr lang="en-US" sz="2150" b="1" kern="0" smtClean="0">
                <a:solidFill>
                  <a:srgbClr val="0000FF"/>
                </a:solidFill>
                <a:latin typeface="Arial" charset="0"/>
              </a:rPr>
            </a:br>
            <a:r>
              <a:rPr lang="vi-VN" sz="2150" b="1" kern="0" smtClean="0">
                <a:solidFill>
                  <a:srgbClr val="0000FF"/>
                </a:solidFill>
                <a:latin typeface="Arial" charset="0"/>
              </a:rPr>
              <a:t>Nhà </a:t>
            </a:r>
            <a:r>
              <a:rPr lang="vi-VN" sz="2150" b="1" kern="0">
                <a:solidFill>
                  <a:srgbClr val="0000FF"/>
                </a:solidFill>
                <a:latin typeface="Arial" charset="0"/>
              </a:rPr>
              <a:t>nước, quyền và lợi ích hợp pháp của cơ quan, tổ chức, cá </a:t>
            </a:r>
            <a:r>
              <a:rPr lang="vi-VN" sz="2150" b="1" kern="0" smtClean="0">
                <a:solidFill>
                  <a:srgbClr val="0000FF"/>
                </a:solidFill>
                <a:latin typeface="Arial" charset="0"/>
              </a:rPr>
              <a:t>nhân.</a:t>
            </a:r>
            <a:endParaRPr lang="en-US" sz="215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rabicPeriod"/>
              <a:defRPr/>
            </a:pPr>
            <a:r>
              <a:rPr lang="vi-VN" sz="2150" b="1" kern="0" smtClean="0">
                <a:solidFill>
                  <a:srgbClr val="FF0066"/>
                </a:solidFill>
                <a:latin typeface="Arial" charset="0"/>
              </a:rPr>
              <a:t>Đặt </a:t>
            </a:r>
            <a:r>
              <a:rPr lang="vi-VN" sz="2150" b="1" kern="0">
                <a:solidFill>
                  <a:srgbClr val="FF0066"/>
                </a:solidFill>
                <a:latin typeface="Arial" charset="0"/>
              </a:rPr>
              <a:t>dưới sự lãnh đạo của Đảng Cộng sản Việt Nam</a:t>
            </a:r>
            <a:r>
              <a:rPr lang="vi-VN" sz="2150" b="1" kern="0">
                <a:solidFill>
                  <a:srgbClr val="0000FF"/>
                </a:solidFill>
                <a:latin typeface="Arial" charset="0"/>
              </a:rPr>
              <a:t>, </a:t>
            </a:r>
            <a:r>
              <a:rPr lang="vi-VN" sz="2150" b="1" kern="0">
                <a:solidFill>
                  <a:srgbClr val="009900"/>
                </a:solidFill>
                <a:latin typeface="Arial" charset="0"/>
              </a:rPr>
              <a:t>sự quản lý thống nhất của Nhà nước</a:t>
            </a:r>
            <a:r>
              <a:rPr lang="vi-VN" sz="2150" b="1" kern="0">
                <a:solidFill>
                  <a:srgbClr val="0000FF"/>
                </a:solidFill>
                <a:latin typeface="Arial" charset="0"/>
              </a:rPr>
              <a:t>; huy động sức mạnh tổng hợp của hệ thống chính trị và toàn dân tộc; phát huy vai trò nòng cốt của lực lượng chuyên trách bảo vệ an ninh </a:t>
            </a:r>
            <a:r>
              <a:rPr lang="vi-VN" sz="2150" b="1" kern="0" smtClean="0">
                <a:solidFill>
                  <a:srgbClr val="0000FF"/>
                </a:solidFill>
                <a:latin typeface="Arial" charset="0"/>
              </a:rPr>
              <a:t>mạng.</a:t>
            </a:r>
            <a:endParaRPr lang="en-US" sz="2150" b="1" kern="0" smtClean="0">
              <a:solidFill>
                <a:srgbClr val="0000FF"/>
              </a:solidFill>
              <a:latin typeface="Arial" charset="0"/>
            </a:endParaRPr>
          </a:p>
          <a:p>
            <a:pPr indent="-457200" algn="just" eaLnBrk="1" hangingPunct="1">
              <a:spcBef>
                <a:spcPts val="600"/>
              </a:spcBef>
              <a:spcAft>
                <a:spcPts val="0"/>
              </a:spcAft>
              <a:buClr>
                <a:srgbClr val="FF0000"/>
              </a:buClr>
              <a:buFont typeface="+mj-lt"/>
              <a:buAutoNum type="arabicPeriod"/>
              <a:defRPr/>
            </a:pPr>
            <a:r>
              <a:rPr lang="en-US" sz="2150" b="1" kern="0" smtClean="0">
                <a:solidFill>
                  <a:srgbClr val="0000FF"/>
                </a:solidFill>
                <a:latin typeface="Arial" charset="0"/>
              </a:rPr>
              <a:t>…</a:t>
            </a:r>
          </a:p>
          <a:p>
            <a:pPr indent="-457200" algn="just" eaLnBrk="1" hangingPunct="1">
              <a:spcBef>
                <a:spcPts val="600"/>
              </a:spcBef>
              <a:spcAft>
                <a:spcPts val="0"/>
              </a:spcAft>
              <a:buClr>
                <a:srgbClr val="FF0000"/>
              </a:buClr>
              <a:buFont typeface="+mj-lt"/>
              <a:buAutoNum type="arabicPeriod"/>
              <a:defRPr/>
            </a:pPr>
            <a:r>
              <a:rPr lang="en-US" sz="2150" b="1" kern="0" smtClean="0">
                <a:solidFill>
                  <a:srgbClr val="0000FF"/>
                </a:solidFill>
                <a:latin typeface="Arial" charset="0"/>
              </a:rPr>
              <a:t>…</a:t>
            </a:r>
          </a:p>
          <a:p>
            <a:pPr indent="-457200" algn="just" eaLnBrk="1" hangingPunct="1">
              <a:spcBef>
                <a:spcPts val="600"/>
              </a:spcBef>
              <a:spcAft>
                <a:spcPts val="0"/>
              </a:spcAft>
              <a:buClr>
                <a:srgbClr val="FF0000"/>
              </a:buClr>
              <a:buFont typeface="+mj-lt"/>
              <a:buAutoNum type="arabicPeriod"/>
              <a:defRPr/>
            </a:pPr>
            <a:r>
              <a:rPr lang="en-US" sz="2150" b="1" kern="0" smtClean="0">
                <a:solidFill>
                  <a:srgbClr val="0000FF"/>
                </a:solidFill>
                <a:latin typeface="Arial" charset="0"/>
              </a:rPr>
              <a:t>…</a:t>
            </a:r>
          </a:p>
          <a:p>
            <a:pPr indent="-457200" algn="just" eaLnBrk="1" hangingPunct="1">
              <a:spcBef>
                <a:spcPts val="600"/>
              </a:spcBef>
              <a:spcAft>
                <a:spcPts val="0"/>
              </a:spcAft>
              <a:buClr>
                <a:srgbClr val="FF0000"/>
              </a:buClr>
              <a:buFont typeface="+mj-lt"/>
              <a:buAutoNum type="arabicPeriod"/>
              <a:defRPr/>
            </a:pPr>
            <a:r>
              <a:rPr lang="en-US" sz="2150" b="1" kern="0" smtClean="0">
                <a:solidFill>
                  <a:srgbClr val="0000FF"/>
                </a:solidFill>
                <a:latin typeface="Arial" charset="0"/>
              </a:rPr>
              <a:t>…</a:t>
            </a:r>
          </a:p>
          <a:p>
            <a:pPr indent="-457200" algn="just" eaLnBrk="1" hangingPunct="1">
              <a:lnSpc>
                <a:spcPct val="110000"/>
              </a:lnSpc>
              <a:spcBef>
                <a:spcPts val="1200"/>
              </a:spcBef>
              <a:spcAft>
                <a:spcPts val="0"/>
              </a:spcAft>
              <a:buClr>
                <a:srgbClr val="FF0000"/>
              </a:buClr>
              <a:buFont typeface="+mj-lt"/>
              <a:buAutoNum type="arabicPeriod"/>
              <a:defRPr/>
            </a:pPr>
            <a:r>
              <a:rPr lang="vi-VN" sz="2150" b="1" kern="0" smtClean="0">
                <a:solidFill>
                  <a:srgbClr val="0000FF"/>
                </a:solidFill>
                <a:latin typeface="Arial" charset="0"/>
              </a:rPr>
              <a:t>Mọi </a:t>
            </a:r>
            <a:r>
              <a:rPr lang="vi-VN" sz="2150" b="1" kern="0">
                <a:solidFill>
                  <a:srgbClr val="0000FF"/>
                </a:solidFill>
                <a:latin typeface="Arial" charset="0"/>
              </a:rPr>
              <a:t>hành vi vi phạm pháp luật về an ninh mạng phải được xử lý kịp thời, nghiêm minh</a:t>
            </a:r>
            <a:r>
              <a:rPr lang="vi-VN" sz="2150" b="1" kern="0" smtClean="0">
                <a:solidFill>
                  <a:srgbClr val="0000FF"/>
                </a:solidFill>
                <a:latin typeface="Arial" charset="0"/>
              </a:rPr>
              <a:t>.</a:t>
            </a:r>
            <a:endParaRPr lang="en-US" sz="2150" b="1" kern="0">
              <a:solidFill>
                <a:srgbClr val="0000FF"/>
              </a:solidFill>
              <a:latin typeface="Arial" charset="0"/>
            </a:endParaRPr>
          </a:p>
        </p:txBody>
      </p:sp>
      <p:sp>
        <p:nvSpPr>
          <p:cNvPr id="6" name="Title 1"/>
          <p:cNvSpPr>
            <a:spLocks noGrp="1"/>
          </p:cNvSpPr>
          <p:nvPr>
            <p:ph type="title"/>
          </p:nvPr>
        </p:nvSpPr>
        <p:spPr>
          <a:xfrm>
            <a:off x="234950" y="152400"/>
            <a:ext cx="8680450" cy="762000"/>
          </a:xfrm>
        </p:spPr>
        <p:txBody>
          <a:bodyPr anchor="ctr"/>
          <a:lstStyle/>
          <a:p>
            <a:pPr indent="-457200" algn="ctr" eaLnBrk="1" hangingPunct="1">
              <a:lnSpc>
                <a:spcPct val="110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4. Nguyên tắc bảo vệ an ninh mạng</a:t>
            </a:r>
          </a:p>
        </p:txBody>
      </p:sp>
    </p:spTree>
    <p:extLst>
      <p:ext uri="{BB962C8B-B14F-4D97-AF65-F5344CB8AC3E}">
        <p14:creationId xmlns:p14="http://schemas.microsoft.com/office/powerpoint/2010/main" val="12283930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8"/>
          </a:xfrm>
          <a:prstGeom prst="rect">
            <a:avLst/>
          </a:prstGeom>
        </p:spPr>
      </p:pic>
    </p:spTree>
    <p:extLst>
      <p:ext uri="{BB962C8B-B14F-4D97-AF65-F5344CB8AC3E}">
        <p14:creationId xmlns:p14="http://schemas.microsoft.com/office/powerpoint/2010/main" val="3751379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a:defRPr/>
            </a:pPr>
            <a:r>
              <a:rPr lang="vi-VN" sz="2000" b="1" kern="0" smtClean="0">
                <a:solidFill>
                  <a:srgbClr val="0000FF"/>
                </a:solidFill>
                <a:latin typeface="Arial" charset="0"/>
              </a:rPr>
              <a:t>Biện </a:t>
            </a:r>
            <a:r>
              <a:rPr lang="vi-VN" sz="2000" b="1" kern="0">
                <a:solidFill>
                  <a:srgbClr val="0000FF"/>
                </a:solidFill>
                <a:latin typeface="Arial" charset="0"/>
              </a:rPr>
              <a:t>pháp bảo vệ an ninh mạng bao </a:t>
            </a:r>
            <a:r>
              <a:rPr lang="vi-VN" sz="2000" b="1" kern="0" smtClean="0">
                <a:solidFill>
                  <a:srgbClr val="0000FF"/>
                </a:solidFill>
                <a:latin typeface="Arial" charset="0"/>
              </a:rPr>
              <a:t>gồm:</a:t>
            </a:r>
            <a:endParaRPr lang="en-US" sz="20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Thẩm </a:t>
            </a:r>
            <a:r>
              <a:rPr lang="en-US" sz="2000" b="1" kern="0">
                <a:solidFill>
                  <a:srgbClr val="0000FF"/>
                </a:solidFill>
                <a:latin typeface="Arial" charset="0"/>
              </a:rPr>
              <a:t>định an ninh </a:t>
            </a:r>
            <a:r>
              <a:rPr lang="en-US" sz="2000" b="1" kern="0" smtClean="0">
                <a:solidFill>
                  <a:srgbClr val="0000FF"/>
                </a:solidFill>
                <a:latin typeface="Arial" charset="0"/>
              </a:rPr>
              <a:t>mạng;</a:t>
            </a:r>
          </a:p>
          <a:p>
            <a:pPr indent="-457200" algn="just" eaLnBrk="1" hangingPunct="1">
              <a:lnSpc>
                <a:spcPct val="110000"/>
              </a:lnSpc>
              <a:spcBef>
                <a:spcPts val="1200"/>
              </a:spcBef>
              <a:spcAft>
                <a:spcPts val="0"/>
              </a:spcAft>
              <a:buClr>
                <a:srgbClr val="FF0000"/>
              </a:buClr>
              <a:buFont typeface="+mj-lt"/>
              <a:buAutoNum type="alphaLcParenR"/>
              <a:defRPr/>
            </a:pPr>
            <a:r>
              <a:rPr lang="vi-VN" sz="2000" b="1" kern="0" smtClean="0">
                <a:solidFill>
                  <a:srgbClr val="0000FF"/>
                </a:solidFill>
                <a:latin typeface="Arial" charset="0"/>
              </a:rPr>
              <a:t>Đánh </a:t>
            </a:r>
            <a:r>
              <a:rPr lang="vi-VN" sz="2000" b="1" kern="0">
                <a:solidFill>
                  <a:srgbClr val="0000FF"/>
                </a:solidFill>
                <a:latin typeface="Arial" charset="0"/>
              </a:rPr>
              <a:t>giá </a:t>
            </a:r>
            <a:r>
              <a:rPr lang="en-US" sz="2000" b="1" kern="0">
                <a:solidFill>
                  <a:srgbClr val="0000FF"/>
                </a:solidFill>
                <a:latin typeface="Arial" charset="0"/>
              </a:rPr>
              <a:t>điều kiện </a:t>
            </a:r>
            <a:r>
              <a:rPr lang="vi-VN" sz="2000" b="1" kern="0">
                <a:solidFill>
                  <a:srgbClr val="0000FF"/>
                </a:solidFill>
                <a:latin typeface="Arial" charset="0"/>
              </a:rPr>
              <a:t>an ninh mạng</a:t>
            </a:r>
            <a:r>
              <a:rPr lang="en-US" sz="2000" b="1" kern="0" smtClean="0">
                <a:solidFill>
                  <a:srgbClr val="0000FF"/>
                </a:solidFill>
                <a:latin typeface="Arial" charset="0"/>
              </a:rPr>
              <a:t>;</a:t>
            </a:r>
          </a:p>
          <a:p>
            <a:pPr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K</a:t>
            </a:r>
            <a:r>
              <a:rPr lang="vi-VN" sz="2000" b="1" kern="0">
                <a:solidFill>
                  <a:srgbClr val="0000FF"/>
                </a:solidFill>
                <a:latin typeface="Arial" charset="0"/>
              </a:rPr>
              <a:t>iểm tra an ninh mạng</a:t>
            </a:r>
            <a:r>
              <a:rPr lang="en-US" sz="2000" b="1" kern="0" smtClean="0">
                <a:solidFill>
                  <a:srgbClr val="0000FF"/>
                </a:solidFill>
                <a:latin typeface="Arial" charset="0"/>
              </a:rPr>
              <a:t>;</a:t>
            </a:r>
          </a:p>
          <a:p>
            <a:pPr indent="-457200" algn="just" eaLnBrk="1" hangingPunct="1">
              <a:lnSpc>
                <a:spcPct val="110000"/>
              </a:lnSpc>
              <a:spcBef>
                <a:spcPts val="1200"/>
              </a:spcBef>
              <a:spcAft>
                <a:spcPts val="0"/>
              </a:spcAft>
              <a:buClr>
                <a:srgbClr val="FF0000"/>
              </a:buClr>
              <a:buFont typeface="+mj-lt"/>
              <a:buAutoNum type="alphaLcParenR"/>
              <a:defRPr/>
            </a:pPr>
            <a:r>
              <a:rPr lang="en-US" sz="2000" b="1" kern="0" smtClean="0">
                <a:solidFill>
                  <a:srgbClr val="0000FF"/>
                </a:solidFill>
                <a:latin typeface="Arial" charset="0"/>
              </a:rPr>
              <a:t>G</a:t>
            </a:r>
            <a:r>
              <a:rPr lang="vi-VN" sz="2000" b="1" kern="0">
                <a:solidFill>
                  <a:srgbClr val="0000FF"/>
                </a:solidFill>
                <a:latin typeface="Arial" charset="0"/>
              </a:rPr>
              <a:t>iám sát an ninh mạng</a:t>
            </a:r>
            <a:r>
              <a:rPr lang="en-US" sz="2000" b="1" kern="0" smtClean="0">
                <a:solidFill>
                  <a:srgbClr val="0000FF"/>
                </a:solidFill>
                <a:latin typeface="Arial" charset="0"/>
              </a:rPr>
              <a:t>;</a:t>
            </a:r>
          </a:p>
          <a:p>
            <a:pPr marL="114300" indent="0" algn="just" eaLnBrk="1" hangingPunct="1">
              <a:lnSpc>
                <a:spcPct val="110000"/>
              </a:lnSpc>
              <a:spcBef>
                <a:spcPts val="1200"/>
              </a:spcBef>
              <a:spcAft>
                <a:spcPts val="0"/>
              </a:spcAft>
              <a:buClr>
                <a:srgbClr val="FF0000"/>
              </a:buClr>
              <a:buNone/>
              <a:defRPr/>
            </a:pPr>
            <a:r>
              <a:rPr lang="en-US" sz="2000" b="1" kern="0" smtClean="0">
                <a:solidFill>
                  <a:srgbClr val="FF0000"/>
                </a:solidFill>
                <a:latin typeface="Arial" charset="0"/>
              </a:rPr>
              <a:t>đ</a:t>
            </a:r>
            <a:r>
              <a:rPr lang="en-US" sz="2000" b="1" kern="0">
                <a:solidFill>
                  <a:srgbClr val="FF0000"/>
                </a:solidFill>
                <a:latin typeface="Arial" charset="0"/>
              </a:rPr>
              <a:t>)</a:t>
            </a:r>
            <a:r>
              <a:rPr lang="en-US" sz="2000" b="1" kern="0">
                <a:solidFill>
                  <a:srgbClr val="0000FF"/>
                </a:solidFill>
                <a:latin typeface="Arial" charset="0"/>
              </a:rPr>
              <a:t> </a:t>
            </a:r>
            <a:r>
              <a:rPr lang="en-US" sz="2000" b="1" kern="0" smtClean="0">
                <a:solidFill>
                  <a:srgbClr val="0000FF"/>
                </a:solidFill>
                <a:latin typeface="Arial" charset="0"/>
              </a:rPr>
              <a:t>  </a:t>
            </a:r>
            <a:r>
              <a:rPr lang="vi-VN" sz="2000" b="1" kern="0" smtClean="0">
                <a:solidFill>
                  <a:srgbClr val="0000FF"/>
                </a:solidFill>
                <a:latin typeface="Arial" charset="0"/>
              </a:rPr>
              <a:t>Ứng </a:t>
            </a:r>
            <a:r>
              <a:rPr lang="vi-VN" sz="2000" b="1" kern="0">
                <a:solidFill>
                  <a:srgbClr val="0000FF"/>
                </a:solidFill>
                <a:latin typeface="Arial" charset="0"/>
              </a:rPr>
              <a:t>phó, khắc phục sự cố an ninh </a:t>
            </a:r>
            <a:r>
              <a:rPr lang="en-US" sz="2000" b="1" kern="0" smtClean="0">
                <a:solidFill>
                  <a:srgbClr val="0000FF"/>
                </a:solidFill>
                <a:latin typeface="Arial" charset="0"/>
              </a:rPr>
              <a:t>mạng;</a:t>
            </a:r>
          </a:p>
          <a:p>
            <a:pPr indent="-457200" algn="just" eaLnBrk="1" hangingPunct="1">
              <a:lnSpc>
                <a:spcPct val="110000"/>
              </a:lnSpc>
              <a:spcBef>
                <a:spcPts val="1200"/>
              </a:spcBef>
              <a:spcAft>
                <a:spcPts val="0"/>
              </a:spcAft>
              <a:buClr>
                <a:srgbClr val="FF0000"/>
              </a:buClr>
              <a:buFont typeface="+mj-lt"/>
              <a:buAutoNum type="alphaLcParenR" startAt="5"/>
              <a:defRPr/>
            </a:pPr>
            <a:r>
              <a:rPr lang="en-US" sz="2000" b="1" kern="0" smtClean="0">
                <a:solidFill>
                  <a:srgbClr val="0000FF"/>
                </a:solidFill>
                <a:latin typeface="Arial" charset="0"/>
              </a:rPr>
              <a:t>Đấu </a:t>
            </a:r>
            <a:r>
              <a:rPr lang="en-US" sz="2000" b="1" kern="0">
                <a:solidFill>
                  <a:srgbClr val="0000FF"/>
                </a:solidFill>
                <a:latin typeface="Arial" charset="0"/>
              </a:rPr>
              <a:t>tranh bảo vệ an ninh </a:t>
            </a:r>
            <a:r>
              <a:rPr lang="en-US" sz="2000" b="1" kern="0" smtClean="0">
                <a:solidFill>
                  <a:srgbClr val="0000FF"/>
                </a:solidFill>
                <a:latin typeface="Arial" charset="0"/>
              </a:rPr>
              <a:t>mạng;</a:t>
            </a:r>
          </a:p>
          <a:p>
            <a:pPr indent="-457200" algn="just" eaLnBrk="1" hangingPunct="1">
              <a:lnSpc>
                <a:spcPct val="110000"/>
              </a:lnSpc>
              <a:spcBef>
                <a:spcPts val="1200"/>
              </a:spcBef>
              <a:spcAft>
                <a:spcPts val="0"/>
              </a:spcAft>
              <a:buClr>
                <a:srgbClr val="FF0000"/>
              </a:buClr>
              <a:buFont typeface="+mj-lt"/>
              <a:buAutoNum type="alphaLcParenR" startAt="7"/>
              <a:defRPr/>
            </a:pPr>
            <a:r>
              <a:rPr lang="vi-VN" sz="2000" b="1" kern="0" smtClean="0">
                <a:solidFill>
                  <a:srgbClr val="0000FF"/>
                </a:solidFill>
                <a:latin typeface="Arial" charset="0"/>
              </a:rPr>
              <a:t>Sử </a:t>
            </a:r>
            <a:r>
              <a:rPr lang="vi-VN" sz="2000" b="1" kern="0">
                <a:solidFill>
                  <a:srgbClr val="0000FF"/>
                </a:solidFill>
                <a:latin typeface="Arial" charset="0"/>
              </a:rPr>
              <a:t>dụng mật mã để bảo vệ thông tin </a:t>
            </a:r>
            <a:r>
              <a:rPr lang="vi-VN" sz="2000" b="1" kern="0" smtClean="0">
                <a:solidFill>
                  <a:srgbClr val="0000FF"/>
                </a:solidFill>
                <a:latin typeface="Arial" charset="0"/>
              </a:rPr>
              <a:t>mạng;</a:t>
            </a:r>
            <a:endParaRPr lang="en-US" sz="20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lphaLcParenR" startAt="7"/>
              <a:defRPr/>
            </a:pPr>
            <a:r>
              <a:rPr lang="vi-VN" sz="2000" b="1" kern="0" smtClean="0">
                <a:solidFill>
                  <a:srgbClr val="FF0066"/>
                </a:solidFill>
                <a:latin typeface="Arial" charset="0"/>
              </a:rPr>
              <a:t>Ngăn </a:t>
            </a:r>
            <a:r>
              <a:rPr lang="vi-VN" sz="2000" b="1" kern="0">
                <a:solidFill>
                  <a:srgbClr val="FF0066"/>
                </a:solidFill>
                <a:latin typeface="Arial" charset="0"/>
              </a:rPr>
              <a:t>chặn, yêu cầu tạm ngừng, ngừng cung cấp thông tin mạng; đình chỉ, tạm đình chỉ các hoạt động thiết lập, cung cấp và sử dụng mạng viễn thông, mạng Internet, sản xuất và sử dụng thiết bị phát, thu phát sóng vô tuyến theo quy định của pháp luật</a:t>
            </a:r>
            <a:r>
              <a:rPr lang="vi-VN" sz="2000" b="1" kern="0" smtClean="0">
                <a:solidFill>
                  <a:srgbClr val="FF0066"/>
                </a:solidFill>
                <a:latin typeface="Arial" charset="0"/>
              </a:rPr>
              <a:t>;</a:t>
            </a:r>
            <a:endParaRPr lang="vi-VN" sz="2000" b="1" kern="0">
              <a:solidFill>
                <a:srgbClr val="FF0066"/>
              </a:solidFill>
              <a:latin typeface="Arial" charset="0"/>
            </a:endParaRPr>
          </a:p>
        </p:txBody>
      </p:sp>
      <p:sp>
        <p:nvSpPr>
          <p:cNvPr id="6" name="Title 1"/>
          <p:cNvSpPr>
            <a:spLocks noGrp="1"/>
          </p:cNvSpPr>
          <p:nvPr>
            <p:ph type="title"/>
          </p:nvPr>
        </p:nvSpPr>
        <p:spPr>
          <a:xfrm>
            <a:off x="234950" y="152400"/>
            <a:ext cx="8680450" cy="762000"/>
          </a:xfrm>
        </p:spPr>
        <p:txBody>
          <a:bodyPr anchor="ctr"/>
          <a:lstStyle/>
          <a:p>
            <a:pPr indent="-457200" algn="ctr" eaLnBrk="1" hangingPunct="1">
              <a:lnSpc>
                <a:spcPct val="110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5. Biện pháp bảo vệ an ninh mạng</a:t>
            </a:r>
          </a:p>
        </p:txBody>
      </p:sp>
    </p:spTree>
    <p:extLst>
      <p:ext uri="{BB962C8B-B14F-4D97-AF65-F5344CB8AC3E}">
        <p14:creationId xmlns:p14="http://schemas.microsoft.com/office/powerpoint/2010/main" val="31377401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mj-lt"/>
              <a:buAutoNum type="alphaLcParenR" startAt="9"/>
              <a:defRPr/>
            </a:pPr>
            <a:r>
              <a:rPr lang="vi-VN" sz="1900" b="1" kern="0" smtClean="0">
                <a:solidFill>
                  <a:srgbClr val="009900"/>
                </a:solidFill>
                <a:latin typeface="Arial" charset="0"/>
              </a:rPr>
              <a:t>Yêu </a:t>
            </a:r>
            <a:r>
              <a:rPr lang="vi-VN" sz="1900" b="1" kern="0">
                <a:solidFill>
                  <a:srgbClr val="009900"/>
                </a:solidFill>
                <a:latin typeface="Arial" charset="0"/>
              </a:rPr>
              <a:t>cầu xóa bỏ, truy cập xóa bỏ thông tin trái pháp luật hoặc thông tin sai sự thật trên không gian mạng xâm phạm an ninh quốc gia, trật tự, an toàn xã hội, quyền và lợi ích hợp pháp của cơ quan, tổ chức, cá </a:t>
            </a:r>
            <a:r>
              <a:rPr lang="vi-VN" sz="1900" b="1" kern="0" smtClean="0">
                <a:solidFill>
                  <a:srgbClr val="009900"/>
                </a:solidFill>
                <a:latin typeface="Arial" charset="0"/>
              </a:rPr>
              <a:t>nhân;</a:t>
            </a:r>
            <a:endParaRPr lang="en-US" sz="1900" b="1" kern="0" smtClean="0">
              <a:solidFill>
                <a:srgbClr val="009900"/>
              </a:solidFill>
              <a:latin typeface="Arial" charset="0"/>
            </a:endParaRPr>
          </a:p>
          <a:p>
            <a:pPr indent="-457200" algn="just" eaLnBrk="1" hangingPunct="1">
              <a:lnSpc>
                <a:spcPct val="105000"/>
              </a:lnSpc>
              <a:spcBef>
                <a:spcPts val="600"/>
              </a:spcBef>
              <a:spcAft>
                <a:spcPts val="0"/>
              </a:spcAft>
              <a:buClr>
                <a:srgbClr val="FF0000"/>
              </a:buClr>
              <a:buFont typeface="+mj-lt"/>
              <a:buAutoNum type="alphaLcParenR" startAt="11"/>
              <a:defRPr/>
            </a:pPr>
            <a:r>
              <a:rPr lang="vi-VN" sz="1900" b="1" kern="0" smtClean="0">
                <a:solidFill>
                  <a:srgbClr val="0000FF"/>
                </a:solidFill>
                <a:latin typeface="Arial" charset="0"/>
              </a:rPr>
              <a:t>Thu </a:t>
            </a:r>
            <a:r>
              <a:rPr lang="vi-VN" sz="1900" b="1" kern="0">
                <a:solidFill>
                  <a:srgbClr val="0000FF"/>
                </a:solidFill>
                <a:latin typeface="Arial" charset="0"/>
              </a:rPr>
              <a:t>thập dữ liệu điện tử liên quan đến hoạt động xâm phạm an ninh quốc gia, trật tự, an toàn xã hội, quyền và lợi ích hợp pháp của cơ quan, tổ chức, cá nhân trên không gian </a:t>
            </a:r>
            <a:r>
              <a:rPr lang="vi-VN" sz="1900" b="1" kern="0" smtClean="0">
                <a:solidFill>
                  <a:srgbClr val="0000FF"/>
                </a:solidFill>
                <a:latin typeface="Arial" charset="0"/>
              </a:rPr>
              <a:t>mạng;</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lphaLcParenR" startAt="11"/>
              <a:defRPr/>
            </a:pPr>
            <a:r>
              <a:rPr lang="vi-VN" sz="1900" b="1" kern="0" smtClean="0">
                <a:solidFill>
                  <a:srgbClr val="FF0066"/>
                </a:solidFill>
                <a:latin typeface="Arial" charset="0"/>
              </a:rPr>
              <a:t>Phong </a:t>
            </a:r>
            <a:r>
              <a:rPr lang="vi-VN" sz="1900" b="1" kern="0">
                <a:solidFill>
                  <a:srgbClr val="FF0066"/>
                </a:solidFill>
                <a:latin typeface="Arial" charset="0"/>
              </a:rPr>
              <a:t>tỏa, hạn chế hoạt động của hệ thống thông tin; đình chỉ, tạm đình chỉ hoặc yêu cầu ngừng hoạt động của hệ thống thông tin, thu hồi tên miền theo quy định của pháp </a:t>
            </a:r>
            <a:r>
              <a:rPr lang="vi-VN" sz="1900" b="1" kern="0" smtClean="0">
                <a:solidFill>
                  <a:srgbClr val="FF0066"/>
                </a:solidFill>
                <a:latin typeface="Arial" charset="0"/>
              </a:rPr>
              <a:t>luật;</a:t>
            </a:r>
            <a:endParaRPr lang="en-US" sz="1900" b="1" kern="0" smtClean="0">
              <a:solidFill>
                <a:srgbClr val="FF0066"/>
              </a:solidFill>
              <a:latin typeface="Arial" charset="0"/>
            </a:endParaRPr>
          </a:p>
          <a:p>
            <a:pPr indent="-457200" algn="just" eaLnBrk="1" hangingPunct="1">
              <a:lnSpc>
                <a:spcPct val="105000"/>
              </a:lnSpc>
              <a:spcBef>
                <a:spcPts val="600"/>
              </a:spcBef>
              <a:spcAft>
                <a:spcPts val="0"/>
              </a:spcAft>
              <a:buClr>
                <a:srgbClr val="FF0000"/>
              </a:buClr>
              <a:buFont typeface="+mj-lt"/>
              <a:buAutoNum type="alphaLcParenR" startAt="11"/>
              <a:defRPr/>
            </a:pPr>
            <a:r>
              <a:rPr lang="vi-VN" sz="1900" b="1" kern="0" smtClean="0">
                <a:solidFill>
                  <a:srgbClr val="0000FF"/>
                </a:solidFill>
                <a:latin typeface="Arial" charset="0"/>
              </a:rPr>
              <a:t>Khởi </a:t>
            </a:r>
            <a:r>
              <a:rPr lang="vi-VN" sz="1900" b="1" kern="0">
                <a:solidFill>
                  <a:srgbClr val="0000FF"/>
                </a:solidFill>
                <a:latin typeface="Arial" charset="0"/>
              </a:rPr>
              <a:t>tố, điều tra, truy tố, xét xử theo quy định của Bộ luật Tố tụng hình </a:t>
            </a:r>
            <a:r>
              <a:rPr lang="vi-VN" sz="1900" b="1" kern="0" smtClean="0">
                <a:solidFill>
                  <a:srgbClr val="0000FF"/>
                </a:solidFill>
                <a:latin typeface="Arial" charset="0"/>
              </a:rPr>
              <a:t>sự;</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lphaLcParenR" startAt="11"/>
              <a:defRPr/>
            </a:pPr>
            <a:r>
              <a:rPr lang="vi-VN" sz="1900" b="1" kern="0" smtClean="0">
                <a:solidFill>
                  <a:srgbClr val="0000FF"/>
                </a:solidFill>
                <a:latin typeface="Arial" charset="0"/>
              </a:rPr>
              <a:t>Biện </a:t>
            </a:r>
            <a:r>
              <a:rPr lang="vi-VN" sz="1900" b="1" kern="0">
                <a:solidFill>
                  <a:srgbClr val="0000FF"/>
                </a:solidFill>
                <a:latin typeface="Arial" charset="0"/>
              </a:rPr>
              <a:t>pháp khác theo quy định của pháp luật về an ninh quốc gia, pháp luật về xử lý vi phạm hành </a:t>
            </a:r>
            <a:r>
              <a:rPr lang="vi-VN" sz="1900" b="1" kern="0" smtClean="0">
                <a:solidFill>
                  <a:srgbClr val="0000FF"/>
                </a:solidFill>
                <a:latin typeface="Arial" charset="0"/>
              </a:rPr>
              <a:t>chính.</a:t>
            </a:r>
            <a:endParaRPr lang="en-US" sz="1900" b="1" kern="0" smtClean="0">
              <a:solidFill>
                <a:srgbClr val="0000FF"/>
              </a:solidFill>
              <a:latin typeface="Arial" charset="0"/>
            </a:endParaRPr>
          </a:p>
          <a:p>
            <a:pPr indent="-457200" algn="just" eaLnBrk="1" hangingPunct="1">
              <a:lnSpc>
                <a:spcPct val="105000"/>
              </a:lnSpc>
              <a:spcBef>
                <a:spcPts val="600"/>
              </a:spcBef>
              <a:spcAft>
                <a:spcPts val="0"/>
              </a:spcAft>
              <a:buClr>
                <a:srgbClr val="FF0000"/>
              </a:buClr>
              <a:buFont typeface="+mj-lt"/>
              <a:buAutoNum type="arabicPeriod" startAt="2"/>
              <a:defRPr/>
            </a:pPr>
            <a:r>
              <a:rPr lang="de-DE" sz="1900" b="1" kern="0" smtClean="0">
                <a:solidFill>
                  <a:srgbClr val="0000FF"/>
                </a:solidFill>
                <a:latin typeface="Arial" charset="0"/>
              </a:rPr>
              <a:t>Chính </a:t>
            </a:r>
            <a:r>
              <a:rPr lang="de-DE" sz="1900" b="1" kern="0">
                <a:solidFill>
                  <a:srgbClr val="0000FF"/>
                </a:solidFill>
                <a:latin typeface="Arial" charset="0"/>
              </a:rPr>
              <a:t>phủ quy định trình tự, thủ tục áp dụng biện pháp bảo vệ an ninh mạng, trừ biện pháp quy định tại điểm </a:t>
            </a:r>
            <a:r>
              <a:rPr lang="vi-VN" sz="1900" b="1" kern="0">
                <a:solidFill>
                  <a:srgbClr val="0000FF"/>
                </a:solidFill>
                <a:latin typeface="Arial" charset="0"/>
              </a:rPr>
              <a:t>m </a:t>
            </a:r>
            <a:r>
              <a:rPr lang="de-DE" sz="1900" b="1" kern="0">
                <a:solidFill>
                  <a:srgbClr val="0000FF"/>
                </a:solidFill>
                <a:latin typeface="Arial" charset="0"/>
              </a:rPr>
              <a:t>và điểm </a:t>
            </a:r>
            <a:r>
              <a:rPr lang="vi-VN" sz="1900" b="1" kern="0">
                <a:solidFill>
                  <a:srgbClr val="0000FF"/>
                </a:solidFill>
                <a:latin typeface="Arial" charset="0"/>
              </a:rPr>
              <a:t>n </a:t>
            </a:r>
            <a:r>
              <a:rPr lang="de-DE" sz="1900" b="1" kern="0">
                <a:solidFill>
                  <a:srgbClr val="0000FF"/>
                </a:solidFill>
                <a:latin typeface="Arial" charset="0"/>
              </a:rPr>
              <a:t>khoản 1 Điều này.</a:t>
            </a:r>
            <a:endParaRPr lang="en-US" sz="1900" b="1" kern="0">
              <a:solidFill>
                <a:srgbClr val="0000FF"/>
              </a:solidFill>
              <a:latin typeface="Arial" charset="0"/>
            </a:endParaRPr>
          </a:p>
        </p:txBody>
      </p:sp>
      <p:sp>
        <p:nvSpPr>
          <p:cNvPr id="6" name="Title 1"/>
          <p:cNvSpPr>
            <a:spLocks noGrp="1"/>
          </p:cNvSpPr>
          <p:nvPr>
            <p:ph type="title"/>
          </p:nvPr>
        </p:nvSpPr>
        <p:spPr>
          <a:xfrm>
            <a:off x="234950" y="152400"/>
            <a:ext cx="8680450" cy="762000"/>
          </a:xfrm>
        </p:spPr>
        <p:txBody>
          <a:bodyPr anchor="ctr"/>
          <a:lstStyle/>
          <a:p>
            <a:pPr indent="-457200" algn="ctr" eaLnBrk="1" hangingPunct="1">
              <a:lnSpc>
                <a:spcPct val="110000"/>
              </a:lnSpc>
              <a:spcBef>
                <a:spcPts val="12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5. Biện pháp bảo vệ an ninh mạng</a:t>
            </a:r>
          </a:p>
        </p:txBody>
      </p:sp>
    </p:spTree>
    <p:extLst>
      <p:ext uri="{BB962C8B-B14F-4D97-AF65-F5344CB8AC3E}">
        <p14:creationId xmlns:p14="http://schemas.microsoft.com/office/powerpoint/2010/main" val="2772511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8"/>
          </a:xfrm>
          <a:prstGeom prst="rect">
            <a:avLst/>
          </a:prstGeom>
        </p:spPr>
      </p:pic>
    </p:spTree>
    <p:extLst>
      <p:ext uri="{BB962C8B-B14F-4D97-AF65-F5344CB8AC3E}">
        <p14:creationId xmlns:p14="http://schemas.microsoft.com/office/powerpoint/2010/main" val="30796495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Sử </a:t>
            </a:r>
            <a:r>
              <a:rPr lang="vi-VN" sz="2200" b="1" kern="0">
                <a:solidFill>
                  <a:srgbClr val="0000FF"/>
                </a:solidFill>
                <a:latin typeface="Arial" charset="0"/>
              </a:rPr>
              <a:t>dụng không gian mạng, </a:t>
            </a:r>
            <a:r>
              <a:rPr lang="en-US" sz="2200" b="1" kern="0" smtClean="0">
                <a:solidFill>
                  <a:srgbClr val="0000FF"/>
                </a:solidFill>
                <a:latin typeface="Arial" charset="0"/>
              </a:rPr>
              <a:t>CNTT</a:t>
            </a:r>
            <a:r>
              <a:rPr lang="vi-VN" sz="2200" b="1" kern="0" smtClean="0">
                <a:solidFill>
                  <a:srgbClr val="0000FF"/>
                </a:solidFill>
                <a:latin typeface="Arial" charset="0"/>
              </a:rPr>
              <a:t>, </a:t>
            </a:r>
            <a:r>
              <a:rPr lang="vi-VN" sz="2200" b="1" kern="0">
                <a:solidFill>
                  <a:srgbClr val="0000FF"/>
                </a:solidFill>
                <a:latin typeface="Arial" charset="0"/>
              </a:rPr>
              <a:t>phương tiện điện tử vi phạm an ninh quốc gia, trật tự an toàn xã hội; các hoạt động chống Nhà nước </a:t>
            </a:r>
            <a:r>
              <a:rPr lang="en-US" sz="2200" b="1" kern="0" smtClean="0">
                <a:solidFill>
                  <a:srgbClr val="0000FF"/>
                </a:solidFill>
                <a:latin typeface="Arial" charset="0"/>
              </a:rPr>
              <a:t>CHXHCN </a:t>
            </a:r>
            <a:r>
              <a:rPr lang="vi-VN" sz="2200" b="1" kern="0" smtClean="0">
                <a:solidFill>
                  <a:srgbClr val="0000FF"/>
                </a:solidFill>
                <a:latin typeface="Arial" charset="0"/>
              </a:rPr>
              <a:t>Việt </a:t>
            </a:r>
            <a:r>
              <a:rPr lang="vi-VN" sz="2200" b="1" kern="0">
                <a:solidFill>
                  <a:srgbClr val="0000FF"/>
                </a:solidFill>
                <a:latin typeface="Arial" charset="0"/>
              </a:rPr>
              <a:t>Nam; xuyên tạc lịch sử, xúc phạm tôn giáo, phân biệt đối xử về giới, phân biệt chủng tộc; </a:t>
            </a:r>
            <a:r>
              <a:rPr lang="vi-VN" sz="2200" b="1" kern="0">
                <a:solidFill>
                  <a:srgbClr val="FF0066"/>
                </a:solidFill>
                <a:latin typeface="Arial" charset="0"/>
              </a:rPr>
              <a:t>kích động gây bạo loạn, phá rối an ninh, gây rối trật tự công cộng</a:t>
            </a:r>
            <a:r>
              <a:rPr lang="vi-VN" sz="2200" b="1" kern="0">
                <a:solidFill>
                  <a:srgbClr val="0000FF"/>
                </a:solidFill>
                <a:latin typeface="Arial" charset="0"/>
              </a:rPr>
              <a:t>; thông tin sai sự thật, làm nhục, vu khống; xâm phạm trật tự quản lý kinh tế, hoạt động mại dâm, tệ nạn xã hội, mua bán người và </a:t>
            </a:r>
            <a:r>
              <a:rPr lang="vi-VN" sz="2200" b="1" kern="0">
                <a:solidFill>
                  <a:srgbClr val="FF0066"/>
                </a:solidFill>
                <a:latin typeface="Arial" charset="0"/>
              </a:rPr>
              <a:t>xúi giục, lôi kéo, kích động người khác phạm </a:t>
            </a:r>
            <a:r>
              <a:rPr lang="vi-VN" sz="2200" b="1" kern="0" smtClean="0">
                <a:solidFill>
                  <a:srgbClr val="FF0066"/>
                </a:solidFill>
                <a:latin typeface="Arial" charset="0"/>
              </a:rPr>
              <a:t>tội.</a:t>
            </a:r>
            <a:endParaRPr lang="en-US" sz="2200" b="1" kern="0" smtClean="0">
              <a:solidFill>
                <a:srgbClr val="FF0066"/>
              </a:solidFill>
              <a:latin typeface="Arial" charset="0"/>
            </a:endParaRPr>
          </a:p>
          <a:p>
            <a:pPr indent="-457200" algn="just" eaLnBrk="1" hangingPunct="1">
              <a:lnSpc>
                <a:spcPct val="110000"/>
              </a:lnSpc>
              <a:spcBef>
                <a:spcPts val="1200"/>
              </a:spcBef>
              <a:spcAft>
                <a:spcPts val="0"/>
              </a:spcAft>
              <a:buClr>
                <a:srgbClr val="FF0000"/>
              </a:buClr>
              <a:buFont typeface="+mj-lt"/>
              <a:buAutoNum type="arabicPeriod"/>
              <a:defRPr/>
            </a:pPr>
            <a:r>
              <a:rPr lang="vi-VN" sz="2200" b="1" kern="0" smtClean="0">
                <a:solidFill>
                  <a:srgbClr val="0000FF"/>
                </a:solidFill>
                <a:latin typeface="Arial" charset="0"/>
              </a:rPr>
              <a:t>Thực </a:t>
            </a:r>
            <a:r>
              <a:rPr lang="vi-VN" sz="2200" b="1" kern="0">
                <a:solidFill>
                  <a:srgbClr val="0000FF"/>
                </a:solidFill>
                <a:latin typeface="Arial" charset="0"/>
              </a:rPr>
              <a:t>hiện </a:t>
            </a:r>
            <a:r>
              <a:rPr lang="vi-VN" sz="2200" b="1" kern="0">
                <a:solidFill>
                  <a:srgbClr val="FF0066"/>
                </a:solidFill>
                <a:latin typeface="Arial" charset="0"/>
              </a:rPr>
              <a:t>chiến tranh mạng</a:t>
            </a:r>
            <a:r>
              <a:rPr lang="vi-VN" sz="2200" b="1" kern="0">
                <a:solidFill>
                  <a:srgbClr val="0000FF"/>
                </a:solidFill>
                <a:latin typeface="Arial" charset="0"/>
              </a:rPr>
              <a:t>, </a:t>
            </a:r>
            <a:r>
              <a:rPr lang="vi-VN" sz="2200" b="1" kern="0">
                <a:solidFill>
                  <a:srgbClr val="009900"/>
                </a:solidFill>
                <a:latin typeface="Arial" charset="0"/>
              </a:rPr>
              <a:t>tấn công mạng</a:t>
            </a:r>
            <a:r>
              <a:rPr lang="vi-VN" sz="2200" b="1" kern="0">
                <a:solidFill>
                  <a:srgbClr val="0000FF"/>
                </a:solidFill>
                <a:latin typeface="Arial" charset="0"/>
              </a:rPr>
              <a:t>, </a:t>
            </a:r>
            <a:r>
              <a:rPr lang="vi-VN" sz="2200" b="1" kern="0">
                <a:solidFill>
                  <a:srgbClr val="FF0066"/>
                </a:solidFill>
                <a:latin typeface="Arial" charset="0"/>
              </a:rPr>
              <a:t>khủng bố mạng</a:t>
            </a:r>
            <a:r>
              <a:rPr lang="vi-VN" sz="2200" b="1" kern="0">
                <a:solidFill>
                  <a:srgbClr val="0000FF"/>
                </a:solidFill>
                <a:latin typeface="Arial" charset="0"/>
              </a:rPr>
              <a:t>, </a:t>
            </a:r>
            <a:r>
              <a:rPr lang="vi-VN" sz="2200" b="1" kern="0">
                <a:solidFill>
                  <a:srgbClr val="009900"/>
                </a:solidFill>
                <a:latin typeface="Arial" charset="0"/>
              </a:rPr>
              <a:t>gián điệp mạng</a:t>
            </a:r>
            <a:r>
              <a:rPr lang="vi-VN" sz="2200" b="1" kern="0">
                <a:solidFill>
                  <a:srgbClr val="0000FF"/>
                </a:solidFill>
                <a:latin typeface="Arial" charset="0"/>
              </a:rPr>
              <a:t>, </a:t>
            </a:r>
            <a:r>
              <a:rPr lang="vi-VN" sz="2200" b="1" kern="0">
                <a:solidFill>
                  <a:srgbClr val="FF0066"/>
                </a:solidFill>
                <a:latin typeface="Arial" charset="0"/>
              </a:rPr>
              <a:t>tội phạm mạng</a:t>
            </a:r>
            <a:r>
              <a:rPr lang="vi-VN" sz="2200" b="1" kern="0">
                <a:solidFill>
                  <a:srgbClr val="0000FF"/>
                </a:solidFill>
                <a:latin typeface="Arial" charset="0"/>
              </a:rPr>
              <a:t>; gây sự cố, tấn công, xâm nhập, chiếm quyền điều khiển, làm sai lệch, gián đoạn, ngưng trệ, tê liệt hoặc phá hoại hệ thống thông tin quan trọng về an ninh quốc </a:t>
            </a:r>
            <a:r>
              <a:rPr lang="vi-VN" sz="2200" b="1" kern="0" smtClean="0">
                <a:solidFill>
                  <a:srgbClr val="0000FF"/>
                </a:solidFill>
                <a:latin typeface="Arial" charset="0"/>
              </a:rPr>
              <a:t>gia.</a:t>
            </a:r>
            <a:endParaRPr lang="en-US" sz="2200" b="1" kern="0">
              <a:solidFill>
                <a:srgbClr val="0000FF"/>
              </a:solidFill>
              <a:latin typeface="Arial" charset="0"/>
            </a:endParaRPr>
          </a:p>
        </p:txBody>
      </p:sp>
      <p:sp>
        <p:nvSpPr>
          <p:cNvPr id="6"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500" b="1" smtClean="0">
                <a:solidFill>
                  <a:srgbClr val="FF0000"/>
                </a:solidFill>
                <a:latin typeface="Arial" panose="020B0604020202020204" pitchFamily="34" charset="0"/>
                <a:cs typeface="Arial" panose="020B0604020202020204" pitchFamily="34" charset="0"/>
              </a:rPr>
              <a:t>Điều </a:t>
            </a:r>
            <a:r>
              <a:rPr lang="en-US" sz="2500" b="1">
                <a:solidFill>
                  <a:srgbClr val="FF0000"/>
                </a:solidFill>
                <a:latin typeface="Arial" panose="020B0604020202020204" pitchFamily="34" charset="0"/>
                <a:cs typeface="Arial" panose="020B0604020202020204" pitchFamily="34" charset="0"/>
              </a:rPr>
              <a:t>8. Các hành vi bị nghiêm cấm về an ninh mạng </a:t>
            </a:r>
            <a:r>
              <a:rPr lang="en-US" sz="2500" b="1" smtClean="0">
                <a:solidFill>
                  <a:srgbClr val="FF0000"/>
                </a:solidFill>
                <a:latin typeface="Arial" panose="020B0604020202020204" pitchFamily="34" charset="0"/>
                <a:cs typeface="Arial" panose="020B0604020202020204" pitchFamily="34" charset="0"/>
              </a:rPr>
              <a:t/>
            </a:r>
            <a:br>
              <a:rPr lang="en-US" sz="2500" b="1" smtClean="0">
                <a:solidFill>
                  <a:srgbClr val="FF0000"/>
                </a:solidFill>
                <a:latin typeface="Arial" panose="020B0604020202020204" pitchFamily="34" charset="0"/>
                <a:cs typeface="Arial" panose="020B0604020202020204" pitchFamily="34" charset="0"/>
              </a:rPr>
            </a:br>
            <a:r>
              <a:rPr lang="en-US" sz="2500" b="1" smtClean="0">
                <a:solidFill>
                  <a:srgbClr val="FF0000"/>
                </a:solidFill>
                <a:latin typeface="Arial" panose="020B0604020202020204" pitchFamily="34" charset="0"/>
                <a:cs typeface="Arial" panose="020B0604020202020204" pitchFamily="34" charset="0"/>
              </a:rPr>
              <a:t>(06 nhóm hành </a:t>
            </a:r>
            <a:r>
              <a:rPr lang="en-US" sz="2500" b="1">
                <a:solidFill>
                  <a:srgbClr val="FF0000"/>
                </a:solidFill>
                <a:latin typeface="Arial" panose="020B0604020202020204" pitchFamily="34" charset="0"/>
                <a:cs typeface="Arial" panose="020B0604020202020204" pitchFamily="34" charset="0"/>
              </a:rPr>
              <a:t>vi</a:t>
            </a:r>
            <a:r>
              <a:rPr lang="en-US" sz="2500" b="1" smtClean="0">
                <a:solidFill>
                  <a:srgbClr val="FF0000"/>
                </a:solidFill>
                <a:latin typeface="Arial" panose="020B0604020202020204" pitchFamily="34" charset="0"/>
                <a:cs typeface="Arial" panose="020B0604020202020204" pitchFamily="34" charset="0"/>
              </a:rPr>
              <a:t>) </a:t>
            </a:r>
            <a:r>
              <a:rPr lang="en-US" sz="2500" b="1" smtClean="0">
                <a:solidFill>
                  <a:srgbClr val="FF0000"/>
                </a:solidFill>
                <a:latin typeface="Arial" panose="020B0604020202020204" pitchFamily="34" charset="0"/>
                <a:cs typeface="Arial" panose="020B0604020202020204" pitchFamily="34" charset="0"/>
                <a:sym typeface="Wingdings" panose="05000000000000000000" pitchFamily="2" charset="2"/>
              </a:rPr>
              <a:t> Viết gọn</a:t>
            </a:r>
            <a:endParaRPr lang="en-US" sz="25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2732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1000"/>
              </a:spcBef>
              <a:spcAft>
                <a:spcPts val="0"/>
              </a:spcAft>
              <a:buClr>
                <a:srgbClr val="FF0000"/>
              </a:buClr>
              <a:buFont typeface="+mj-lt"/>
              <a:buAutoNum type="arabicPeriod" startAt="3"/>
              <a:defRPr/>
            </a:pPr>
            <a:r>
              <a:rPr lang="vi-VN" sz="2000" b="1" kern="0" smtClean="0">
                <a:solidFill>
                  <a:srgbClr val="0000FF"/>
                </a:solidFill>
                <a:latin typeface="Arial" charset="0"/>
              </a:rPr>
              <a:t>Sản </a:t>
            </a:r>
            <a:r>
              <a:rPr lang="vi-VN" sz="2000" b="1" kern="0">
                <a:solidFill>
                  <a:srgbClr val="0000FF"/>
                </a:solidFill>
                <a:latin typeface="Arial" charset="0"/>
              </a:rPr>
              <a:t>xuất, sử dụng công cụ, phương tiện, phần mềm hoặc có hành vi cản trở, gây rối loạn hoạt động của mạng máy tính, mạng viễn thông; phát tán chương trình tin học gây hại cho hoạt động của mạng máy tính, mạng viễn thông, phương tiện điện tử; xâm nhập trái phép vào mạng máy tính, mạng viễn thông hoặc phương tiện điện tử của người </a:t>
            </a:r>
            <a:r>
              <a:rPr lang="vi-VN" sz="2000" b="1" kern="0" smtClean="0">
                <a:solidFill>
                  <a:srgbClr val="0000FF"/>
                </a:solidFill>
                <a:latin typeface="Arial" charset="0"/>
              </a:rPr>
              <a:t>khác.</a:t>
            </a:r>
            <a:endParaRPr lang="en-US" sz="2000" b="1" kern="0" smtClean="0">
              <a:solidFill>
                <a:srgbClr val="0000FF"/>
              </a:solidFill>
              <a:latin typeface="Arial" charset="0"/>
            </a:endParaRPr>
          </a:p>
          <a:p>
            <a:pPr indent="-457200" algn="just" eaLnBrk="1" hangingPunct="1">
              <a:lnSpc>
                <a:spcPct val="108000"/>
              </a:lnSpc>
              <a:spcBef>
                <a:spcPts val="1000"/>
              </a:spcBef>
              <a:spcAft>
                <a:spcPts val="0"/>
              </a:spcAft>
              <a:buClr>
                <a:srgbClr val="FF0000"/>
              </a:buClr>
              <a:buFont typeface="+mj-lt"/>
              <a:buAutoNum type="arabicPeriod" startAt="3"/>
              <a:defRPr/>
            </a:pPr>
            <a:r>
              <a:rPr lang="vi-VN" sz="2000" b="1" kern="0" smtClean="0">
                <a:solidFill>
                  <a:srgbClr val="0000FF"/>
                </a:solidFill>
                <a:latin typeface="Arial" charset="0"/>
              </a:rPr>
              <a:t>Chống </a:t>
            </a:r>
            <a:r>
              <a:rPr lang="vi-VN" sz="2000" b="1" kern="0">
                <a:solidFill>
                  <a:srgbClr val="0000FF"/>
                </a:solidFill>
                <a:latin typeface="Arial" charset="0"/>
              </a:rPr>
              <a:t>lại hoặc cản trở hoạt động của lực lượng bảo vệ an ninh mạng; tấn công, vô hiệu hóa trái pháp luật làm mất tác dụng của biện pháp bảo vệ an ninh </a:t>
            </a:r>
            <a:r>
              <a:rPr lang="vi-VN" sz="2000" b="1" kern="0" smtClean="0">
                <a:solidFill>
                  <a:srgbClr val="0000FF"/>
                </a:solidFill>
                <a:latin typeface="Arial" charset="0"/>
              </a:rPr>
              <a:t>mạng.</a:t>
            </a:r>
            <a:endParaRPr lang="en-US" sz="2000" b="1" kern="0" smtClean="0">
              <a:solidFill>
                <a:srgbClr val="0000FF"/>
              </a:solidFill>
              <a:latin typeface="Arial" charset="0"/>
            </a:endParaRPr>
          </a:p>
          <a:p>
            <a:pPr indent="-457200" algn="just" eaLnBrk="1" hangingPunct="1">
              <a:lnSpc>
                <a:spcPct val="108000"/>
              </a:lnSpc>
              <a:spcBef>
                <a:spcPts val="1000"/>
              </a:spcBef>
              <a:spcAft>
                <a:spcPts val="0"/>
              </a:spcAft>
              <a:buClr>
                <a:srgbClr val="FF0000"/>
              </a:buClr>
              <a:buFont typeface="+mj-lt"/>
              <a:buAutoNum type="arabicPeriod" startAt="3"/>
              <a:defRPr/>
            </a:pPr>
            <a:r>
              <a:rPr lang="vi-VN" sz="2000" b="1" kern="0" smtClean="0">
                <a:solidFill>
                  <a:srgbClr val="0000FF"/>
                </a:solidFill>
                <a:latin typeface="Arial" charset="0"/>
              </a:rPr>
              <a:t>Lợi </a:t>
            </a:r>
            <a:r>
              <a:rPr lang="vi-VN" sz="2000" b="1" kern="0">
                <a:solidFill>
                  <a:srgbClr val="0000FF"/>
                </a:solidFill>
                <a:latin typeface="Arial" charset="0"/>
              </a:rPr>
              <a:t>dụng hoặc lạm dụng hoạt động bảo vệ an ninh mạng để xâm phạm chủ quyền, lợi ích, an ninh quốc gia, trật tự, an toàn xã hội, quyền và lợi ích hợp pháp của tổ chức, cá nhân hoặc để trục </a:t>
            </a:r>
            <a:r>
              <a:rPr lang="vi-VN" sz="2000" b="1" kern="0" smtClean="0">
                <a:solidFill>
                  <a:srgbClr val="0000FF"/>
                </a:solidFill>
                <a:latin typeface="Arial" charset="0"/>
              </a:rPr>
              <a:t>lợi.</a:t>
            </a:r>
            <a:endParaRPr lang="en-US" sz="2000" b="1" kern="0" smtClean="0">
              <a:solidFill>
                <a:srgbClr val="0000FF"/>
              </a:solidFill>
              <a:latin typeface="Arial" charset="0"/>
            </a:endParaRPr>
          </a:p>
          <a:p>
            <a:pPr indent="-457200" algn="just" eaLnBrk="1" hangingPunct="1">
              <a:lnSpc>
                <a:spcPct val="108000"/>
              </a:lnSpc>
              <a:spcBef>
                <a:spcPts val="1000"/>
              </a:spcBef>
              <a:spcAft>
                <a:spcPts val="0"/>
              </a:spcAft>
              <a:buClr>
                <a:srgbClr val="FF0000"/>
              </a:buClr>
              <a:buFont typeface="+mj-lt"/>
              <a:buAutoNum type="arabicPeriod" startAt="3"/>
              <a:defRPr/>
            </a:pPr>
            <a:r>
              <a:rPr lang="vi-VN" sz="2000" b="1" kern="0" smtClean="0">
                <a:solidFill>
                  <a:srgbClr val="0000FF"/>
                </a:solidFill>
                <a:latin typeface="Arial" charset="0"/>
              </a:rPr>
              <a:t>Hành </a:t>
            </a:r>
            <a:r>
              <a:rPr lang="vi-VN" sz="2000" b="1" kern="0">
                <a:solidFill>
                  <a:srgbClr val="0000FF"/>
                </a:solidFill>
                <a:latin typeface="Arial" charset="0"/>
              </a:rPr>
              <a:t>vi khác sử dụng không gian mạng xâm phạm an ninh quốc gia, trật tự, an toàn xã hội, quyền và lợi ích hợp pháp của tổ chức, cá nhân hoặc vi phạm quy định của Luật này</a:t>
            </a:r>
            <a:r>
              <a:rPr lang="vi-VN" sz="2000" b="1" kern="0" smtClean="0">
                <a:solidFill>
                  <a:srgbClr val="0000FF"/>
                </a:solidFill>
                <a:latin typeface="Arial" charset="0"/>
              </a:rPr>
              <a:t>.</a:t>
            </a:r>
            <a:endParaRPr lang="en-US" sz="2000" b="1" kern="0">
              <a:solidFill>
                <a:srgbClr val="0000FF"/>
              </a:solidFill>
              <a:latin typeface="Arial" charset="0"/>
            </a:endParaRPr>
          </a:p>
        </p:txBody>
      </p:sp>
      <p:sp>
        <p:nvSpPr>
          <p:cNvPr id="6"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500" b="1" smtClean="0">
                <a:solidFill>
                  <a:srgbClr val="FF0000"/>
                </a:solidFill>
                <a:latin typeface="Arial" panose="020B0604020202020204" pitchFamily="34" charset="0"/>
                <a:cs typeface="Arial" panose="020B0604020202020204" pitchFamily="34" charset="0"/>
              </a:rPr>
              <a:t>Điều </a:t>
            </a:r>
            <a:r>
              <a:rPr lang="en-US" sz="2500" b="1">
                <a:solidFill>
                  <a:srgbClr val="FF0000"/>
                </a:solidFill>
                <a:latin typeface="Arial" panose="020B0604020202020204" pitchFamily="34" charset="0"/>
                <a:cs typeface="Arial" panose="020B0604020202020204" pitchFamily="34" charset="0"/>
              </a:rPr>
              <a:t>8. Các hành vi bị nghiêm cấm về an ninh mạng </a:t>
            </a:r>
            <a:r>
              <a:rPr lang="en-US" sz="2500" b="1" smtClean="0">
                <a:solidFill>
                  <a:srgbClr val="FF0000"/>
                </a:solidFill>
                <a:latin typeface="Arial" panose="020B0604020202020204" pitchFamily="34" charset="0"/>
                <a:cs typeface="Arial" panose="020B0604020202020204" pitchFamily="34" charset="0"/>
              </a:rPr>
              <a:t/>
            </a:r>
            <a:br>
              <a:rPr lang="en-US" sz="2500" b="1" smtClean="0">
                <a:solidFill>
                  <a:srgbClr val="FF0000"/>
                </a:solidFill>
                <a:latin typeface="Arial" panose="020B0604020202020204" pitchFamily="34" charset="0"/>
                <a:cs typeface="Arial" panose="020B0604020202020204" pitchFamily="34" charset="0"/>
              </a:rPr>
            </a:br>
            <a:r>
              <a:rPr lang="en-US" sz="2500" b="1" smtClean="0">
                <a:solidFill>
                  <a:srgbClr val="FF0000"/>
                </a:solidFill>
                <a:latin typeface="Arial" panose="020B0604020202020204" pitchFamily="34" charset="0"/>
                <a:cs typeface="Arial" panose="020B0604020202020204" pitchFamily="34" charset="0"/>
              </a:rPr>
              <a:t>(06 nhóm hành </a:t>
            </a:r>
            <a:r>
              <a:rPr lang="en-US" sz="2500" b="1">
                <a:solidFill>
                  <a:srgbClr val="FF0000"/>
                </a:solidFill>
                <a:latin typeface="Arial" panose="020B0604020202020204" pitchFamily="34" charset="0"/>
                <a:cs typeface="Arial" panose="020B0604020202020204" pitchFamily="34" charset="0"/>
              </a:rPr>
              <a:t>vi)</a:t>
            </a:r>
          </a:p>
        </p:txBody>
      </p:sp>
    </p:spTree>
    <p:extLst>
      <p:ext uri="{BB962C8B-B14F-4D97-AF65-F5344CB8AC3E}">
        <p14:creationId xmlns:p14="http://schemas.microsoft.com/office/powerpoint/2010/main" val="2429880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8"/>
          </a:xfrm>
          <a:prstGeom prst="rect">
            <a:avLst/>
          </a:prstGeom>
        </p:spPr>
      </p:pic>
    </p:spTree>
    <p:extLst>
      <p:ext uri="{BB962C8B-B14F-4D97-AF65-F5344CB8AC3E}">
        <p14:creationId xmlns:p14="http://schemas.microsoft.com/office/powerpoint/2010/main" val="3079649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700"/>
              </a:spcBef>
              <a:spcAft>
                <a:spcPts val="0"/>
              </a:spcAft>
              <a:buClr>
                <a:srgbClr val="FF0000"/>
              </a:buClr>
              <a:buFont typeface="Wingdings" pitchFamily="2" charset="2"/>
              <a:buChar char="v"/>
              <a:defRPr/>
            </a:pPr>
            <a:r>
              <a:rPr lang="en-US" sz="1900" b="1" kern="0" smtClean="0">
                <a:solidFill>
                  <a:srgbClr val="FF0000"/>
                </a:solidFill>
                <a:latin typeface="Arial" charset="0"/>
              </a:rPr>
              <a:t>Điều 10. </a:t>
            </a:r>
            <a:r>
              <a:rPr lang="vi-VN" sz="1900" b="1" kern="0" smtClean="0">
                <a:solidFill>
                  <a:srgbClr val="0000FF"/>
                </a:solidFill>
                <a:latin typeface="Arial" charset="0"/>
              </a:rPr>
              <a:t>Hệ </a:t>
            </a:r>
            <a:r>
              <a:rPr lang="vi-VN" sz="1900" b="1" kern="0">
                <a:solidFill>
                  <a:srgbClr val="0000FF"/>
                </a:solidFill>
                <a:latin typeface="Arial" charset="0"/>
              </a:rPr>
              <a:t>thống thông tin quan trọng về an ninh quốc gia </a:t>
            </a:r>
            <a:r>
              <a:rPr lang="da-DK" sz="1900" b="1" kern="0">
                <a:solidFill>
                  <a:srgbClr val="0000FF"/>
                </a:solidFill>
                <a:latin typeface="Arial" charset="0"/>
              </a:rPr>
              <a:t>bao gồm</a:t>
            </a:r>
            <a:r>
              <a:rPr lang="vi-VN" sz="1900" b="1" kern="0" smtClean="0">
                <a:solidFill>
                  <a:srgbClr val="0000FF"/>
                </a:solidFill>
                <a:latin typeface="Arial" charset="0"/>
              </a:rPr>
              <a:t>:</a:t>
            </a:r>
            <a:endParaRPr lang="en-US" sz="1900" b="1" kern="0" smtClean="0">
              <a:solidFill>
                <a:srgbClr val="0000FF"/>
              </a:solidFill>
              <a:latin typeface="Arial" charset="0"/>
            </a:endParaRPr>
          </a:p>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HTTT </a:t>
            </a:r>
            <a:r>
              <a:rPr lang="vi-VN" sz="1900" b="1" kern="0" smtClean="0">
                <a:solidFill>
                  <a:srgbClr val="0000FF"/>
                </a:solidFill>
                <a:latin typeface="Arial" charset="0"/>
              </a:rPr>
              <a:t>quân </a:t>
            </a:r>
            <a:r>
              <a:rPr lang="vi-VN" sz="1900" b="1" kern="0">
                <a:solidFill>
                  <a:srgbClr val="0000FF"/>
                </a:solidFill>
                <a:latin typeface="Arial" charset="0"/>
              </a:rPr>
              <a:t>sự, an ninh, ngoại giao, cơ </a:t>
            </a:r>
            <a:r>
              <a:rPr lang="vi-VN" sz="1900" b="1" kern="0" smtClean="0">
                <a:solidFill>
                  <a:srgbClr val="0000FF"/>
                </a:solidFill>
                <a:latin typeface="Arial" charset="0"/>
              </a:rPr>
              <a:t>yếu;</a:t>
            </a:r>
            <a:endParaRPr lang="en-US" sz="1900" b="1" kern="0" smtClean="0">
              <a:solidFill>
                <a:srgbClr val="0000FF"/>
              </a:solidFill>
              <a:latin typeface="Arial" charset="0"/>
            </a:endParaRPr>
          </a:p>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HTTT </a:t>
            </a:r>
            <a:r>
              <a:rPr lang="vi-VN" sz="1900" b="1" kern="0" smtClean="0">
                <a:solidFill>
                  <a:srgbClr val="0000FF"/>
                </a:solidFill>
                <a:latin typeface="Arial" charset="0"/>
              </a:rPr>
              <a:t>lưu </a:t>
            </a:r>
            <a:r>
              <a:rPr lang="vi-VN" sz="1900" b="1" kern="0">
                <a:solidFill>
                  <a:srgbClr val="0000FF"/>
                </a:solidFill>
                <a:latin typeface="Arial" charset="0"/>
              </a:rPr>
              <a:t>trữ, xử lý thông tin thuộc bí mật nhà </a:t>
            </a:r>
            <a:r>
              <a:rPr lang="vi-VN" sz="1900" b="1" kern="0" smtClean="0">
                <a:solidFill>
                  <a:srgbClr val="0000FF"/>
                </a:solidFill>
                <a:latin typeface="Arial" charset="0"/>
              </a:rPr>
              <a:t>nước;</a:t>
            </a:r>
            <a:endParaRPr lang="en-US" sz="1900" b="1" kern="0" smtClean="0">
              <a:solidFill>
                <a:srgbClr val="0000FF"/>
              </a:solidFill>
              <a:latin typeface="Arial" charset="0"/>
            </a:endParaRPr>
          </a:p>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HTTT </a:t>
            </a:r>
            <a:r>
              <a:rPr lang="vi-VN" sz="1900" b="1" kern="0" smtClean="0">
                <a:solidFill>
                  <a:srgbClr val="0000FF"/>
                </a:solidFill>
                <a:latin typeface="Arial" charset="0"/>
              </a:rPr>
              <a:t>phục </a:t>
            </a:r>
            <a:r>
              <a:rPr lang="vi-VN" sz="1900" b="1" kern="0">
                <a:solidFill>
                  <a:srgbClr val="0000FF"/>
                </a:solidFill>
                <a:latin typeface="Arial" charset="0"/>
              </a:rPr>
              <a:t>vụ lưu giữ, bảo quản hiện vật, tài liệu có giá trị đặc biệt quan </a:t>
            </a:r>
            <a:r>
              <a:rPr lang="vi-VN" sz="1900" b="1" kern="0" smtClean="0">
                <a:solidFill>
                  <a:srgbClr val="0000FF"/>
                </a:solidFill>
                <a:latin typeface="Arial" charset="0"/>
              </a:rPr>
              <a:t>trọng;</a:t>
            </a:r>
            <a:endParaRPr lang="en-US" sz="1900" b="1" kern="0" smtClean="0">
              <a:solidFill>
                <a:srgbClr val="0000FF"/>
              </a:solidFill>
              <a:latin typeface="Arial" charset="0"/>
            </a:endParaRPr>
          </a:p>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HTTT </a:t>
            </a:r>
            <a:r>
              <a:rPr lang="vi-VN" sz="1900" b="1" kern="0" smtClean="0">
                <a:solidFill>
                  <a:srgbClr val="0000FF"/>
                </a:solidFill>
                <a:latin typeface="Arial" charset="0"/>
              </a:rPr>
              <a:t>phục </a:t>
            </a:r>
            <a:r>
              <a:rPr lang="vi-VN" sz="1900" b="1" kern="0">
                <a:solidFill>
                  <a:srgbClr val="0000FF"/>
                </a:solidFill>
                <a:latin typeface="Arial" charset="0"/>
              </a:rPr>
              <a:t>vụ bảo quản vật liệu, chất đặc biệt nguy hiểm đối với con người, môi trường sinh </a:t>
            </a:r>
            <a:r>
              <a:rPr lang="vi-VN" sz="1900" b="1" kern="0" smtClean="0">
                <a:solidFill>
                  <a:srgbClr val="0000FF"/>
                </a:solidFill>
                <a:latin typeface="Arial" charset="0"/>
              </a:rPr>
              <a:t>thái;</a:t>
            </a:r>
            <a:endParaRPr lang="en-US" sz="1900" b="1" kern="0" smtClean="0">
              <a:solidFill>
                <a:srgbClr val="0000FF"/>
              </a:solidFill>
              <a:latin typeface="Arial" charset="0"/>
            </a:endParaRPr>
          </a:p>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HTTT </a:t>
            </a:r>
            <a:r>
              <a:rPr lang="vi-VN" sz="1900" b="1" kern="0" smtClean="0">
                <a:solidFill>
                  <a:srgbClr val="0000FF"/>
                </a:solidFill>
                <a:latin typeface="Arial" charset="0"/>
              </a:rPr>
              <a:t>phục </a:t>
            </a:r>
            <a:r>
              <a:rPr lang="vi-VN" sz="1900" b="1" kern="0">
                <a:solidFill>
                  <a:srgbClr val="0000FF"/>
                </a:solidFill>
                <a:latin typeface="Arial" charset="0"/>
              </a:rPr>
              <a:t>vụ bảo quản, chế tạo, quản lý cơ sở vật chất đặc biệt quan trọng khác liên quan đến an ninh quốc </a:t>
            </a:r>
            <a:r>
              <a:rPr lang="vi-VN" sz="1900" b="1" kern="0" smtClean="0">
                <a:solidFill>
                  <a:srgbClr val="0000FF"/>
                </a:solidFill>
                <a:latin typeface="Arial" charset="0"/>
              </a:rPr>
              <a:t>gia;</a:t>
            </a:r>
            <a:endParaRPr lang="en-US" sz="1900" b="1" kern="0" smtClean="0">
              <a:solidFill>
                <a:srgbClr val="0000FF"/>
              </a:solidFill>
              <a:latin typeface="Arial" charset="0"/>
            </a:endParaRPr>
          </a:p>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HTTT </a:t>
            </a:r>
            <a:r>
              <a:rPr lang="vi-VN" sz="1900" b="1" kern="0" smtClean="0">
                <a:solidFill>
                  <a:srgbClr val="0000FF"/>
                </a:solidFill>
                <a:latin typeface="Arial" charset="0"/>
              </a:rPr>
              <a:t>quan </a:t>
            </a:r>
            <a:r>
              <a:rPr lang="vi-VN" sz="1900" b="1" kern="0">
                <a:solidFill>
                  <a:srgbClr val="0000FF"/>
                </a:solidFill>
                <a:latin typeface="Arial" charset="0"/>
              </a:rPr>
              <a:t>trọng phục vụ hoạt động của cơ quan, tổ chức ở </a:t>
            </a:r>
            <a:r>
              <a:rPr lang="en-US" sz="1900" b="1" kern="0" smtClean="0">
                <a:solidFill>
                  <a:srgbClr val="0000FF"/>
                </a:solidFill>
                <a:latin typeface="Arial" charset="0"/>
              </a:rPr>
              <a:t>TƯ</a:t>
            </a:r>
            <a:r>
              <a:rPr lang="vi-VN" sz="1900" b="1" kern="0" smtClean="0">
                <a:solidFill>
                  <a:srgbClr val="0000FF"/>
                </a:solidFill>
                <a:latin typeface="Arial" charset="0"/>
              </a:rPr>
              <a:t>;</a:t>
            </a:r>
            <a:endParaRPr lang="en-US" sz="1900" b="1" kern="0" smtClean="0">
              <a:solidFill>
                <a:srgbClr val="0000FF"/>
              </a:solidFill>
              <a:latin typeface="Arial" charset="0"/>
            </a:endParaRPr>
          </a:p>
          <a:p>
            <a:pPr indent="-457200" algn="just" eaLnBrk="1" hangingPunct="1">
              <a:lnSpc>
                <a:spcPct val="105000"/>
              </a:lnSpc>
              <a:spcBef>
                <a:spcPts val="700"/>
              </a:spcBef>
              <a:spcAft>
                <a:spcPts val="0"/>
              </a:spcAft>
              <a:buClr>
                <a:srgbClr val="FF0000"/>
              </a:buClr>
              <a:buFont typeface="+mj-lt"/>
              <a:buAutoNum type="arabicPeriod"/>
              <a:defRPr/>
            </a:pPr>
            <a:r>
              <a:rPr lang="en-US" sz="1900" b="1" kern="0" smtClean="0">
                <a:solidFill>
                  <a:srgbClr val="0000FF"/>
                </a:solidFill>
                <a:latin typeface="Arial" charset="0"/>
              </a:rPr>
              <a:t>HTTT </a:t>
            </a:r>
            <a:r>
              <a:rPr lang="vi-VN" sz="1900" b="1" kern="0" smtClean="0">
                <a:solidFill>
                  <a:srgbClr val="0000FF"/>
                </a:solidFill>
                <a:latin typeface="Arial" charset="0"/>
              </a:rPr>
              <a:t>quốc </a:t>
            </a:r>
            <a:r>
              <a:rPr lang="vi-VN" sz="1900" b="1" kern="0">
                <a:solidFill>
                  <a:srgbClr val="0000FF"/>
                </a:solidFill>
                <a:latin typeface="Arial" charset="0"/>
              </a:rPr>
              <a:t>gia thuộc lĩnh vực năng lượng, tài chính, ngân hàng, viễn thông, giao thông vận tải, tài nguyên và môi trường, hóa chất, y tế, văn hóa, báo </a:t>
            </a:r>
            <a:r>
              <a:rPr lang="vi-VN" sz="1900" b="1" kern="0" smtClean="0">
                <a:solidFill>
                  <a:srgbClr val="0000FF"/>
                </a:solidFill>
                <a:latin typeface="Arial" charset="0"/>
              </a:rPr>
              <a:t>chí;</a:t>
            </a:r>
            <a:endParaRPr lang="en-US" sz="1900" b="1" kern="0" smtClean="0">
              <a:solidFill>
                <a:srgbClr val="0000FF"/>
              </a:solidFill>
              <a:latin typeface="Arial" charset="0"/>
            </a:endParaRPr>
          </a:p>
          <a:p>
            <a:pPr indent="-457200" algn="just" eaLnBrk="1" hangingPunct="1">
              <a:lnSpc>
                <a:spcPct val="105000"/>
              </a:lnSpc>
              <a:spcBef>
                <a:spcPts val="700"/>
              </a:spcBef>
              <a:spcAft>
                <a:spcPts val="0"/>
              </a:spcAft>
              <a:buClr>
                <a:srgbClr val="FF0000"/>
              </a:buClr>
              <a:buFont typeface="+mj-lt"/>
              <a:buAutoNum type="arabicPeriod"/>
              <a:defRPr/>
            </a:pPr>
            <a:r>
              <a:rPr lang="vi-VN" sz="1900" b="1" kern="0" smtClean="0">
                <a:solidFill>
                  <a:srgbClr val="0000FF"/>
                </a:solidFill>
                <a:latin typeface="Arial" charset="0"/>
              </a:rPr>
              <a:t>Hệ </a:t>
            </a:r>
            <a:r>
              <a:rPr lang="vi-VN" sz="1900" b="1" kern="0">
                <a:solidFill>
                  <a:srgbClr val="0000FF"/>
                </a:solidFill>
                <a:latin typeface="Arial" charset="0"/>
              </a:rPr>
              <a:t>thống điều khiển và giám sát tự động tại công trình quan trọng liên quan đến an ninh quốc gia, mục tiêu quan trọng về an ninh quốc gia</a:t>
            </a:r>
            <a:r>
              <a:rPr lang="vi-VN" sz="1900" b="1" kern="0" smtClean="0">
                <a:solidFill>
                  <a:srgbClr val="0000FF"/>
                </a:solidFill>
                <a:latin typeface="Arial" charset="0"/>
              </a:rPr>
              <a:t>.</a:t>
            </a:r>
            <a:endParaRPr lang="pt-BR" sz="1900" b="1" kern="0">
              <a:solidFill>
                <a:srgbClr val="0000FF"/>
              </a:solidFill>
              <a:latin typeface="Arial" charset="0"/>
            </a:endParaRPr>
          </a:p>
        </p:txBody>
      </p:sp>
      <p:sp>
        <p:nvSpPr>
          <p:cNvPr id="5"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200" b="1">
                <a:solidFill>
                  <a:srgbClr val="FF0000"/>
                </a:solidFill>
                <a:latin typeface="Arial" panose="020B0604020202020204" pitchFamily="34" charset="0"/>
                <a:cs typeface="Arial" panose="020B0604020202020204" pitchFamily="34" charset="0"/>
              </a:rPr>
              <a:t>CHƯƠNG II. BẢO VỆ AN NINH MẠNG ĐỐI VỚI HỆ THỐNG THÔNG TIN QUAN TRỌNG VỀ AN NINH QUỐC GIA</a:t>
            </a:r>
          </a:p>
        </p:txBody>
      </p:sp>
    </p:spTree>
    <p:extLst>
      <p:ext uri="{BB962C8B-B14F-4D97-AF65-F5344CB8AC3E}">
        <p14:creationId xmlns:p14="http://schemas.microsoft.com/office/powerpoint/2010/main" val="4252449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28472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2438" algn="just">
              <a:lnSpc>
                <a:spcPct val="110000"/>
              </a:lnSpc>
              <a:spcBef>
                <a:spcPts val="1200"/>
              </a:spcBef>
              <a:spcAft>
                <a:spcPts val="600"/>
              </a:spcAft>
              <a:buFont typeface="Wingdings" panose="05000000000000000000" pitchFamily="2" charset="2"/>
              <a:buChar char="Ø"/>
            </a:pPr>
            <a:r>
              <a:rPr lang="en-US" sz="2300" b="1" kern="0" smtClean="0">
                <a:solidFill>
                  <a:srgbClr val="FF0000"/>
                </a:solidFill>
                <a:latin typeface="Arial" charset="0"/>
              </a:rPr>
              <a:t>Điều </a:t>
            </a:r>
            <a:r>
              <a:rPr lang="en-US" sz="2300" b="1" kern="0">
                <a:solidFill>
                  <a:srgbClr val="FF0000"/>
                </a:solidFill>
                <a:latin typeface="Arial" charset="0"/>
              </a:rPr>
              <a:t>11. </a:t>
            </a:r>
            <a:r>
              <a:rPr lang="en-US" sz="2300" b="1" kern="0">
                <a:solidFill>
                  <a:srgbClr val="0000FF"/>
                </a:solidFill>
                <a:latin typeface="Arial" charset="0"/>
              </a:rPr>
              <a:t>Thẩm định an ninh mạng đối với hệ thống thông tin quan trọng về an ninh quốc </a:t>
            </a:r>
            <a:r>
              <a:rPr lang="en-US" sz="2300" b="1" kern="0" smtClean="0">
                <a:solidFill>
                  <a:srgbClr val="0000FF"/>
                </a:solidFill>
                <a:latin typeface="Arial" charset="0"/>
              </a:rPr>
              <a:t>gia</a:t>
            </a:r>
          </a:p>
          <a:p>
            <a:pPr indent="-452438" algn="just">
              <a:lnSpc>
                <a:spcPct val="110000"/>
              </a:lnSpc>
              <a:spcBef>
                <a:spcPts val="1200"/>
              </a:spcBef>
              <a:spcAft>
                <a:spcPts val="600"/>
              </a:spcAft>
              <a:buFont typeface="Wingdings" panose="05000000000000000000" pitchFamily="2" charset="2"/>
              <a:buChar char="Ø"/>
            </a:pPr>
            <a:r>
              <a:rPr lang="en-US" sz="2300" b="1" kern="0" smtClean="0">
                <a:solidFill>
                  <a:srgbClr val="FF0000"/>
                </a:solidFill>
                <a:latin typeface="Arial" charset="0"/>
              </a:rPr>
              <a:t>Điều </a:t>
            </a:r>
            <a:r>
              <a:rPr lang="en-US" sz="2300" b="1" kern="0">
                <a:solidFill>
                  <a:srgbClr val="FF0000"/>
                </a:solidFill>
                <a:latin typeface="Arial" charset="0"/>
              </a:rPr>
              <a:t>12. </a:t>
            </a:r>
            <a:r>
              <a:rPr lang="en-US" sz="2300" b="1" kern="0">
                <a:solidFill>
                  <a:srgbClr val="0000FF"/>
                </a:solidFill>
                <a:latin typeface="Arial" charset="0"/>
              </a:rPr>
              <a:t>Đánh giá điều kiện an ninh mạng đối với hệ thống thông tin quan trọng về an ninh quốc </a:t>
            </a:r>
            <a:r>
              <a:rPr lang="en-US" sz="2300" b="1" kern="0" smtClean="0">
                <a:solidFill>
                  <a:srgbClr val="0000FF"/>
                </a:solidFill>
                <a:latin typeface="Arial" charset="0"/>
              </a:rPr>
              <a:t>gia</a:t>
            </a:r>
          </a:p>
          <a:p>
            <a:pPr indent="-452438" algn="just">
              <a:lnSpc>
                <a:spcPct val="110000"/>
              </a:lnSpc>
              <a:spcBef>
                <a:spcPts val="1200"/>
              </a:spcBef>
              <a:spcAft>
                <a:spcPts val="600"/>
              </a:spcAft>
              <a:buFont typeface="Wingdings" panose="05000000000000000000" pitchFamily="2" charset="2"/>
              <a:buChar char="Ø"/>
            </a:pPr>
            <a:r>
              <a:rPr lang="en-US" sz="2300" b="1" kern="0" smtClean="0">
                <a:solidFill>
                  <a:srgbClr val="FF0000"/>
                </a:solidFill>
                <a:latin typeface="Arial" charset="0"/>
              </a:rPr>
              <a:t>Điều </a:t>
            </a:r>
            <a:r>
              <a:rPr lang="en-US" sz="2300" b="1" kern="0">
                <a:solidFill>
                  <a:srgbClr val="FF0000"/>
                </a:solidFill>
                <a:latin typeface="Arial" charset="0"/>
              </a:rPr>
              <a:t>13. </a:t>
            </a:r>
            <a:r>
              <a:rPr lang="en-US" sz="2300" b="1" kern="0">
                <a:solidFill>
                  <a:srgbClr val="0000FF"/>
                </a:solidFill>
                <a:latin typeface="Arial" charset="0"/>
              </a:rPr>
              <a:t>Kiểm tra an ninh mạng đối với hệ thống thông tin quan trọng về an ninh quốc </a:t>
            </a:r>
            <a:r>
              <a:rPr lang="en-US" sz="2300" b="1" kern="0" smtClean="0">
                <a:solidFill>
                  <a:srgbClr val="0000FF"/>
                </a:solidFill>
                <a:latin typeface="Arial" charset="0"/>
              </a:rPr>
              <a:t>gia</a:t>
            </a:r>
          </a:p>
          <a:p>
            <a:pPr indent="-452438" algn="just">
              <a:lnSpc>
                <a:spcPct val="110000"/>
              </a:lnSpc>
              <a:spcBef>
                <a:spcPts val="1200"/>
              </a:spcBef>
              <a:spcAft>
                <a:spcPts val="600"/>
              </a:spcAft>
              <a:buFont typeface="Wingdings" panose="05000000000000000000" pitchFamily="2" charset="2"/>
              <a:buChar char="Ø"/>
            </a:pPr>
            <a:r>
              <a:rPr lang="en-US" sz="2300" b="1" kern="0" smtClean="0">
                <a:solidFill>
                  <a:srgbClr val="FF0000"/>
                </a:solidFill>
                <a:latin typeface="Arial" charset="0"/>
              </a:rPr>
              <a:t>Điều </a:t>
            </a:r>
            <a:r>
              <a:rPr lang="en-US" sz="2300" b="1" kern="0">
                <a:solidFill>
                  <a:srgbClr val="FF0000"/>
                </a:solidFill>
                <a:latin typeface="Arial" charset="0"/>
              </a:rPr>
              <a:t>14. </a:t>
            </a:r>
            <a:r>
              <a:rPr lang="en-US" sz="2300" b="1" kern="0">
                <a:solidFill>
                  <a:srgbClr val="0000FF"/>
                </a:solidFill>
                <a:latin typeface="Arial" charset="0"/>
              </a:rPr>
              <a:t>Giám sát an ninh mạng đối với hệ thống thông tin quan trọng về an ninh quốc </a:t>
            </a:r>
            <a:r>
              <a:rPr lang="en-US" sz="2300" b="1" kern="0" smtClean="0">
                <a:solidFill>
                  <a:srgbClr val="0000FF"/>
                </a:solidFill>
                <a:latin typeface="Arial" charset="0"/>
              </a:rPr>
              <a:t>gia</a:t>
            </a:r>
          </a:p>
          <a:p>
            <a:pPr indent="-452438" algn="just">
              <a:lnSpc>
                <a:spcPct val="110000"/>
              </a:lnSpc>
              <a:spcBef>
                <a:spcPts val="1200"/>
              </a:spcBef>
              <a:spcAft>
                <a:spcPts val="600"/>
              </a:spcAft>
              <a:buFont typeface="Wingdings" panose="05000000000000000000" pitchFamily="2" charset="2"/>
              <a:buChar char="Ø"/>
            </a:pPr>
            <a:r>
              <a:rPr lang="en-US" sz="2300" b="1" kern="0" smtClean="0">
                <a:solidFill>
                  <a:srgbClr val="FF0000"/>
                </a:solidFill>
                <a:latin typeface="Arial" charset="0"/>
              </a:rPr>
              <a:t>Điều </a:t>
            </a:r>
            <a:r>
              <a:rPr lang="en-US" sz="2300" b="1" kern="0">
                <a:solidFill>
                  <a:srgbClr val="FF0000"/>
                </a:solidFill>
                <a:latin typeface="Arial" charset="0"/>
              </a:rPr>
              <a:t>15. </a:t>
            </a:r>
            <a:r>
              <a:rPr lang="en-US" sz="2300" b="1" kern="0">
                <a:solidFill>
                  <a:srgbClr val="0000FF"/>
                </a:solidFill>
                <a:latin typeface="Arial" charset="0"/>
              </a:rPr>
              <a:t>Ứng phó, khắc phục sự cố an ninh mạng đối với hệ thống thông tin quan trọng về an ninh quốc gia</a:t>
            </a:r>
          </a:p>
          <a:p>
            <a:pPr indent="-452438" algn="just">
              <a:lnSpc>
                <a:spcPct val="110000"/>
              </a:lnSpc>
              <a:spcBef>
                <a:spcPts val="1200"/>
              </a:spcBef>
              <a:spcAft>
                <a:spcPts val="600"/>
              </a:spcAft>
              <a:buFont typeface="Wingdings" panose="05000000000000000000" pitchFamily="2" charset="2"/>
              <a:buChar char="Ø"/>
            </a:pPr>
            <a:endParaRPr lang="en-US" sz="2300" b="1" kern="0">
              <a:solidFill>
                <a:srgbClr val="0000FF"/>
              </a:solidFill>
              <a:latin typeface="Arial" charset="0"/>
            </a:endParaRPr>
          </a:p>
          <a:p>
            <a:pPr indent="-452438">
              <a:lnSpc>
                <a:spcPct val="110000"/>
              </a:lnSpc>
              <a:spcBef>
                <a:spcPts val="1200"/>
              </a:spcBef>
              <a:spcAft>
                <a:spcPts val="600"/>
              </a:spcAft>
              <a:buFont typeface="Wingdings" panose="05000000000000000000" pitchFamily="2" charset="2"/>
              <a:buChar char="Ø"/>
            </a:pPr>
            <a:endParaRPr lang="pt-BR" sz="2300" b="1" kern="0">
              <a:solidFill>
                <a:srgbClr val="0000FF"/>
              </a:solidFill>
              <a:latin typeface="Arial" charset="0"/>
            </a:endParaRPr>
          </a:p>
        </p:txBody>
      </p:sp>
      <p:sp>
        <p:nvSpPr>
          <p:cNvPr id="6"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200" b="1">
                <a:solidFill>
                  <a:srgbClr val="FF0000"/>
                </a:solidFill>
                <a:latin typeface="Arial" panose="020B0604020202020204" pitchFamily="34" charset="0"/>
                <a:cs typeface="Arial" panose="020B0604020202020204" pitchFamily="34" charset="0"/>
              </a:rPr>
              <a:t>CHƯƠNG II. BẢO VỆ AN NINH MẠNG ĐỐI VỚI HỆ THỐNG THÔNG TIN QUAN TRỌNG VỀ AN NINH QUỐC GIA</a:t>
            </a:r>
          </a:p>
        </p:txBody>
      </p:sp>
    </p:spTree>
    <p:extLst>
      <p:ext uri="{BB962C8B-B14F-4D97-AF65-F5344CB8AC3E}">
        <p14:creationId xmlns:p14="http://schemas.microsoft.com/office/powerpoint/2010/main" val="611017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Phát </a:t>
            </a:r>
            <a:r>
              <a:rPr lang="en-US" sz="2100" b="1" kern="0">
                <a:solidFill>
                  <a:srgbClr val="0000FF"/>
                </a:solidFill>
                <a:latin typeface="Arial" charset="0"/>
              </a:rPr>
              <a:t>hiện, xác định sự cố an ninh </a:t>
            </a:r>
            <a:r>
              <a:rPr lang="en-US" sz="2100" b="1" kern="0" smtClean="0">
                <a:solidFill>
                  <a:srgbClr val="0000FF"/>
                </a:solidFill>
                <a:latin typeface="Arial" charset="0"/>
              </a:rPr>
              <a:t>mạng;</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Bảo </a:t>
            </a:r>
            <a:r>
              <a:rPr lang="en-US" sz="2100" b="1" kern="0">
                <a:solidFill>
                  <a:srgbClr val="0000FF"/>
                </a:solidFill>
                <a:latin typeface="Arial" charset="0"/>
              </a:rPr>
              <a:t>vệ hiện trường, thu thập chứng </a:t>
            </a:r>
            <a:r>
              <a:rPr lang="en-US" sz="2100" b="1" kern="0" smtClean="0">
                <a:solidFill>
                  <a:srgbClr val="0000FF"/>
                </a:solidFill>
                <a:latin typeface="Arial" charset="0"/>
              </a:rPr>
              <a:t>cứ;</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Phong </a:t>
            </a:r>
            <a:r>
              <a:rPr lang="en-US" sz="2100" b="1" kern="0">
                <a:solidFill>
                  <a:srgbClr val="0000FF"/>
                </a:solidFill>
                <a:latin typeface="Arial" charset="0"/>
              </a:rPr>
              <a:t>tỏa, giới hạn phạm vi xảy ra sự cố an ninh mạng, hạn chế thiệt hại do sự cố an ninh mạng gây </a:t>
            </a:r>
            <a:r>
              <a:rPr lang="en-US" sz="2100" b="1" kern="0" smtClean="0">
                <a:solidFill>
                  <a:srgbClr val="0000FF"/>
                </a:solidFill>
                <a:latin typeface="Arial" charset="0"/>
              </a:rPr>
              <a:t>ra;</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Xác </a:t>
            </a:r>
            <a:r>
              <a:rPr lang="en-US" sz="2100" b="1" kern="0">
                <a:solidFill>
                  <a:srgbClr val="0000FF"/>
                </a:solidFill>
                <a:latin typeface="Arial" charset="0"/>
              </a:rPr>
              <a:t>định mục tiêu, đối tượng, phạm vi cần ứng </a:t>
            </a:r>
            <a:r>
              <a:rPr lang="en-US" sz="2100" b="1" kern="0" smtClean="0">
                <a:solidFill>
                  <a:srgbClr val="0000FF"/>
                </a:solidFill>
                <a:latin typeface="Arial" charset="0"/>
              </a:rPr>
              <a:t>cứu;</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Xác </a:t>
            </a:r>
            <a:r>
              <a:rPr lang="en-US" sz="2100" b="1" kern="0">
                <a:solidFill>
                  <a:srgbClr val="0000FF"/>
                </a:solidFill>
                <a:latin typeface="Arial" charset="0"/>
              </a:rPr>
              <a:t>minh, phân tích, đánh giá, phân loại sự cố an ninh </a:t>
            </a:r>
            <a:r>
              <a:rPr lang="en-US" sz="2100" b="1" kern="0" smtClean="0">
                <a:solidFill>
                  <a:srgbClr val="0000FF"/>
                </a:solidFill>
                <a:latin typeface="Arial" charset="0"/>
              </a:rPr>
              <a:t>mạng;</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Triển </a:t>
            </a:r>
            <a:r>
              <a:rPr lang="en-US" sz="2100" b="1" kern="0">
                <a:solidFill>
                  <a:srgbClr val="0000FF"/>
                </a:solidFill>
                <a:latin typeface="Arial" charset="0"/>
              </a:rPr>
              <a:t>khai phương án ứng phó, khắc phục sự cố an ninh </a:t>
            </a:r>
            <a:r>
              <a:rPr lang="en-US" sz="2100" b="1" kern="0" smtClean="0">
                <a:solidFill>
                  <a:srgbClr val="0000FF"/>
                </a:solidFill>
                <a:latin typeface="Arial" charset="0"/>
              </a:rPr>
              <a:t>mạng;</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Xác </a:t>
            </a:r>
            <a:r>
              <a:rPr lang="en-US" sz="2100" b="1" kern="0">
                <a:solidFill>
                  <a:srgbClr val="0000FF"/>
                </a:solidFill>
                <a:latin typeface="Arial" charset="0"/>
              </a:rPr>
              <a:t>minh nguyên nhân và truy tìm nguồn </a:t>
            </a:r>
            <a:r>
              <a:rPr lang="en-US" sz="2100" b="1" kern="0" smtClean="0">
                <a:solidFill>
                  <a:srgbClr val="0000FF"/>
                </a:solidFill>
                <a:latin typeface="Arial" charset="0"/>
              </a:rPr>
              <a:t>gốc;</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Điều </a:t>
            </a:r>
            <a:r>
              <a:rPr lang="en-US" sz="2100" b="1" kern="0">
                <a:solidFill>
                  <a:srgbClr val="0000FF"/>
                </a:solidFill>
                <a:latin typeface="Arial" charset="0"/>
              </a:rPr>
              <a:t>tra, xử lý theo quy định của pháp luật</a:t>
            </a:r>
            <a:r>
              <a:rPr lang="en-US" sz="2100" b="1" kern="0" smtClean="0">
                <a:solidFill>
                  <a:srgbClr val="0000FF"/>
                </a:solidFill>
                <a:latin typeface="Arial" charset="0"/>
              </a:rPr>
              <a:t>.</a:t>
            </a:r>
            <a:endParaRPr lang="en-US" sz="2100" b="1" kern="0">
              <a:solidFill>
                <a:srgbClr val="0000FF"/>
              </a:solidFill>
              <a:latin typeface="Arial" charset="0"/>
            </a:endParaRPr>
          </a:p>
        </p:txBody>
      </p:sp>
      <p:sp>
        <p:nvSpPr>
          <p:cNvPr id="6" name="Title 1"/>
          <p:cNvSpPr>
            <a:spLocks noGrp="1"/>
          </p:cNvSpPr>
          <p:nvPr>
            <p:ph type="title"/>
          </p:nvPr>
        </p:nvSpPr>
        <p:spPr>
          <a:xfrm>
            <a:off x="234950" y="152400"/>
            <a:ext cx="8680450" cy="762000"/>
          </a:xfrm>
        </p:spPr>
        <p:txBody>
          <a:bodyPr anchor="ctr"/>
          <a:lstStyle/>
          <a:p>
            <a:pPr indent="-452438" algn="ctr">
              <a:lnSpc>
                <a:spcPct val="110000"/>
              </a:lnSpc>
              <a:spcBef>
                <a:spcPts val="1200"/>
              </a:spcBef>
              <a:spcAft>
                <a:spcPts val="600"/>
              </a:spcAft>
            </a:pPr>
            <a:r>
              <a:rPr lang="en-US" sz="2200" b="1" smtClean="0">
                <a:solidFill>
                  <a:srgbClr val="FF0000"/>
                </a:solidFill>
                <a:latin typeface="Arial" panose="020B0604020202020204" pitchFamily="34" charset="0"/>
                <a:cs typeface="Arial" panose="020B0604020202020204" pitchFamily="34" charset="0"/>
              </a:rPr>
              <a:t>Điều </a:t>
            </a:r>
            <a:r>
              <a:rPr lang="en-US" sz="2200" b="1">
                <a:solidFill>
                  <a:srgbClr val="FF0000"/>
                </a:solidFill>
                <a:latin typeface="Arial" panose="020B0604020202020204" pitchFamily="34" charset="0"/>
                <a:cs typeface="Arial" panose="020B0604020202020204" pitchFamily="34" charset="0"/>
              </a:rPr>
              <a:t>15. Ứng phó, khắc phục sự cố an ninh mạng đối với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en-US" sz="2200" b="1" smtClean="0">
                <a:solidFill>
                  <a:srgbClr val="FF0000"/>
                </a:solidFill>
                <a:latin typeface="Arial" panose="020B0604020202020204" pitchFamily="34" charset="0"/>
                <a:cs typeface="Arial" panose="020B0604020202020204" pitchFamily="34" charset="0"/>
              </a:rPr>
              <a:t>HTTT quan </a:t>
            </a:r>
            <a:r>
              <a:rPr lang="en-US" sz="2200" b="1">
                <a:solidFill>
                  <a:srgbClr val="FF0000"/>
                </a:solidFill>
                <a:latin typeface="Arial" panose="020B0604020202020204" pitchFamily="34" charset="0"/>
                <a:cs typeface="Arial" panose="020B0604020202020204" pitchFamily="34" charset="0"/>
              </a:rPr>
              <a:t>trọng về an ninh quốc gia</a:t>
            </a:r>
          </a:p>
        </p:txBody>
      </p:sp>
    </p:spTree>
    <p:extLst>
      <p:ext uri="{BB962C8B-B14F-4D97-AF65-F5344CB8AC3E}">
        <p14:creationId xmlns:p14="http://schemas.microsoft.com/office/powerpoint/2010/main" val="13989630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0000"/>
              </a:lnSpc>
              <a:spcBef>
                <a:spcPts val="1200"/>
              </a:spcBef>
              <a:spcAft>
                <a:spcPts val="0"/>
              </a:spcAft>
              <a:defRPr/>
            </a:pPr>
            <a:r>
              <a:rPr lang="en-US" sz="2300" b="1">
                <a:solidFill>
                  <a:srgbClr val="FF0000"/>
                </a:solidFill>
                <a:latin typeface="Arial" panose="020B0604020202020204" pitchFamily="34" charset="0"/>
                <a:cs typeface="Arial" panose="020B0604020202020204" pitchFamily="34" charset="0"/>
              </a:rPr>
              <a:t>CHƯƠNG </a:t>
            </a:r>
            <a:r>
              <a:rPr lang="en-US" sz="2300" b="1" smtClean="0">
                <a:solidFill>
                  <a:srgbClr val="FF0000"/>
                </a:solidFill>
                <a:latin typeface="Arial" panose="020B0604020202020204" pitchFamily="34" charset="0"/>
                <a:cs typeface="Arial" panose="020B0604020202020204" pitchFamily="34" charset="0"/>
              </a:rPr>
              <a:t>III. </a:t>
            </a:r>
            <a:r>
              <a:rPr lang="en-US" sz="2300" b="1">
                <a:solidFill>
                  <a:srgbClr val="FF0000"/>
                </a:solidFill>
                <a:latin typeface="Arial" panose="020B0604020202020204" pitchFamily="34" charset="0"/>
                <a:cs typeface="Arial" panose="020B0604020202020204" pitchFamily="34" charset="0"/>
              </a:rPr>
              <a:t>PHÒNG NGỪA, XỬ LÝ HÀNH VI XÂM PHẠM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en-US" sz="2300" b="1" smtClean="0">
                <a:solidFill>
                  <a:srgbClr val="FF0000"/>
                </a:solidFill>
                <a:latin typeface="Arial" panose="020B0604020202020204" pitchFamily="34" charset="0"/>
                <a:cs typeface="Arial" panose="020B0604020202020204" pitchFamily="34" charset="0"/>
              </a:rPr>
              <a:t>AN </a:t>
            </a:r>
            <a:r>
              <a:rPr lang="en-US" sz="2300" b="1">
                <a:solidFill>
                  <a:srgbClr val="FF0000"/>
                </a:solidFill>
                <a:latin typeface="Arial" panose="020B0604020202020204" pitchFamily="34" charset="0"/>
                <a:cs typeface="Arial" panose="020B0604020202020204" pitchFamily="34" charset="0"/>
              </a:rPr>
              <a:t>NINH MẠNG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Wingdings" pitchFamily="2" charset="2"/>
              <a:buChar char="v"/>
              <a:defRPr/>
            </a:pPr>
            <a:r>
              <a:rPr lang="en-US" sz="2100" b="1" kern="0" smtClean="0">
                <a:solidFill>
                  <a:srgbClr val="FF0000"/>
                </a:solidFill>
                <a:latin typeface="Arial" charset="0"/>
              </a:rPr>
              <a:t>Điều </a:t>
            </a:r>
            <a:r>
              <a:rPr lang="en-US" sz="2100" b="1" kern="0">
                <a:solidFill>
                  <a:srgbClr val="FF0000"/>
                </a:solidFill>
                <a:latin typeface="Arial" charset="0"/>
              </a:rPr>
              <a:t>16. Phòng ngừa, xử lý thông tin trên không gian mạng </a:t>
            </a:r>
            <a:endParaRPr lang="fi-FI" sz="2100" b="1" kern="0">
              <a:solidFill>
                <a:srgbClr val="FF0000"/>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a:defRPr/>
            </a:pPr>
            <a:r>
              <a:rPr lang="vi-VN" sz="2100" b="1" kern="0" smtClean="0">
                <a:solidFill>
                  <a:srgbClr val="0000FF"/>
                </a:solidFill>
                <a:latin typeface="Arial" charset="0"/>
              </a:rPr>
              <a:t>Thông </a:t>
            </a:r>
            <a:r>
              <a:rPr lang="vi-VN" sz="2100" b="1" kern="0">
                <a:solidFill>
                  <a:srgbClr val="0000FF"/>
                </a:solidFill>
                <a:latin typeface="Arial" charset="0"/>
              </a:rPr>
              <a:t>tin trên không gian mạng có nội dung tuyên truyền chống Nhà nước </a:t>
            </a:r>
            <a:r>
              <a:rPr lang="en-US" sz="2100" b="1" kern="0" smtClean="0">
                <a:solidFill>
                  <a:srgbClr val="0000FF"/>
                </a:solidFill>
                <a:latin typeface="Arial" charset="0"/>
              </a:rPr>
              <a:t>CHXHCN </a:t>
            </a:r>
            <a:r>
              <a:rPr lang="vi-VN" sz="2100" b="1" kern="0" smtClean="0">
                <a:solidFill>
                  <a:srgbClr val="0000FF"/>
                </a:solidFill>
                <a:latin typeface="Arial" charset="0"/>
              </a:rPr>
              <a:t>Việt Nam</a:t>
            </a:r>
            <a:r>
              <a:rPr lang="en-US" sz="2100" b="1" kern="0" smtClean="0">
                <a:solidFill>
                  <a:srgbClr val="0000FF"/>
                </a:solidFill>
                <a:latin typeface="Arial" charset="0"/>
              </a:rPr>
              <a:t>…</a:t>
            </a:r>
          </a:p>
          <a:p>
            <a:pPr indent="-457200" algn="just" eaLnBrk="1" hangingPunct="1">
              <a:lnSpc>
                <a:spcPct val="108000"/>
              </a:lnSpc>
              <a:spcBef>
                <a:spcPts val="800"/>
              </a:spcBef>
              <a:spcAft>
                <a:spcPts val="0"/>
              </a:spcAft>
              <a:buClr>
                <a:srgbClr val="FF0000"/>
              </a:buClr>
              <a:buFont typeface="+mj-lt"/>
              <a:buAutoNum type="arabicPeriod"/>
              <a:defRPr/>
            </a:pPr>
            <a:r>
              <a:rPr lang="vi-VN" sz="2100" b="1" kern="0" smtClean="0">
                <a:solidFill>
                  <a:srgbClr val="0000FF"/>
                </a:solidFill>
                <a:latin typeface="Arial" charset="0"/>
              </a:rPr>
              <a:t>Thông </a:t>
            </a:r>
            <a:r>
              <a:rPr lang="vi-VN" sz="2100" b="1" kern="0">
                <a:solidFill>
                  <a:srgbClr val="0000FF"/>
                </a:solidFill>
                <a:latin typeface="Arial" charset="0"/>
              </a:rPr>
              <a:t>tin trên không gian mạng có nội dung kích động gây bạo loạn, phá rối an ninh, gây rối trật tự công </a:t>
            </a:r>
            <a:r>
              <a:rPr lang="vi-VN" sz="2100" b="1" kern="0" smtClean="0">
                <a:solidFill>
                  <a:srgbClr val="0000FF"/>
                </a:solidFill>
                <a:latin typeface="Arial" charset="0"/>
              </a:rPr>
              <a:t>cộng</a:t>
            </a:r>
            <a:r>
              <a:rPr lang="en-US" sz="2100" b="1" kern="0" smtClean="0">
                <a:solidFill>
                  <a:srgbClr val="0000FF"/>
                </a:solidFill>
                <a:latin typeface="Arial" charset="0"/>
              </a:rPr>
              <a:t>…</a:t>
            </a:r>
          </a:p>
          <a:p>
            <a:pPr indent="-457200" algn="just" eaLnBrk="1" hangingPunct="1">
              <a:lnSpc>
                <a:spcPct val="108000"/>
              </a:lnSpc>
              <a:spcBef>
                <a:spcPts val="800"/>
              </a:spcBef>
              <a:spcAft>
                <a:spcPts val="0"/>
              </a:spcAft>
              <a:buClr>
                <a:srgbClr val="FF0000"/>
              </a:buClr>
              <a:buFont typeface="+mj-lt"/>
              <a:buAutoNum type="arabicPeriod"/>
              <a:defRPr/>
            </a:pPr>
            <a:r>
              <a:rPr lang="vi-VN" sz="2100" b="1" kern="0" smtClean="0">
                <a:solidFill>
                  <a:srgbClr val="0000FF"/>
                </a:solidFill>
                <a:latin typeface="Arial" charset="0"/>
              </a:rPr>
              <a:t>Thông </a:t>
            </a:r>
            <a:r>
              <a:rPr lang="vi-VN" sz="2100" b="1" kern="0">
                <a:solidFill>
                  <a:srgbClr val="0000FF"/>
                </a:solidFill>
                <a:latin typeface="Arial" charset="0"/>
              </a:rPr>
              <a:t>tin trên không gian mạng có nội dung làm nhục, vu </a:t>
            </a:r>
            <a:r>
              <a:rPr lang="vi-VN" sz="2100" b="1" kern="0" smtClean="0">
                <a:solidFill>
                  <a:srgbClr val="0000FF"/>
                </a:solidFill>
                <a:latin typeface="Arial" charset="0"/>
              </a:rPr>
              <a:t>khống</a:t>
            </a:r>
            <a:r>
              <a:rPr lang="en-US" sz="2100" b="1" kern="0" smtClean="0">
                <a:solidFill>
                  <a:srgbClr val="0000FF"/>
                </a:solidFill>
                <a:latin typeface="Arial" charset="0"/>
              </a:rPr>
              <a:t>…</a:t>
            </a:r>
          </a:p>
          <a:p>
            <a:pPr indent="-457200" algn="just" eaLnBrk="1" hangingPunct="1">
              <a:lnSpc>
                <a:spcPct val="108000"/>
              </a:lnSpc>
              <a:spcBef>
                <a:spcPts val="800"/>
              </a:spcBef>
              <a:spcAft>
                <a:spcPts val="0"/>
              </a:spcAft>
              <a:buClr>
                <a:srgbClr val="FF0000"/>
              </a:buClr>
              <a:buFont typeface="+mj-lt"/>
              <a:buAutoNum type="arabicPeriod"/>
              <a:defRPr/>
            </a:pPr>
            <a:r>
              <a:rPr lang="vi-VN" sz="2100" b="1" kern="0" smtClean="0">
                <a:solidFill>
                  <a:srgbClr val="0000FF"/>
                </a:solidFill>
                <a:latin typeface="Arial" charset="0"/>
              </a:rPr>
              <a:t>Thông </a:t>
            </a:r>
            <a:r>
              <a:rPr lang="vi-VN" sz="2100" b="1" kern="0">
                <a:solidFill>
                  <a:srgbClr val="0000FF"/>
                </a:solidFill>
                <a:latin typeface="Arial" charset="0"/>
              </a:rPr>
              <a:t>tin trên không gian mạng có nội dung xâm phạm trật tự quản lý kinh </a:t>
            </a:r>
            <a:r>
              <a:rPr lang="vi-VN" sz="2100" b="1" kern="0" smtClean="0">
                <a:solidFill>
                  <a:srgbClr val="0000FF"/>
                </a:solidFill>
                <a:latin typeface="Arial" charset="0"/>
              </a:rPr>
              <a:t>tế</a:t>
            </a:r>
            <a:r>
              <a:rPr lang="en-US" sz="2100" b="1" kern="0" smtClean="0">
                <a:solidFill>
                  <a:srgbClr val="0000FF"/>
                </a:solidFill>
                <a:latin typeface="Arial" charset="0"/>
              </a:rPr>
              <a:t>…</a:t>
            </a:r>
          </a:p>
          <a:p>
            <a:pPr indent="-457200" algn="just" eaLnBrk="1" hangingPunct="1">
              <a:lnSpc>
                <a:spcPct val="108000"/>
              </a:lnSpc>
              <a:spcBef>
                <a:spcPts val="800"/>
              </a:spcBef>
              <a:spcAft>
                <a:spcPts val="0"/>
              </a:spcAft>
              <a:buClr>
                <a:srgbClr val="FF0000"/>
              </a:buClr>
              <a:buFont typeface="+mj-lt"/>
              <a:buAutoNum type="arabicPeriod"/>
              <a:defRPr/>
            </a:pPr>
            <a:r>
              <a:rPr lang="vi-VN" sz="2100" b="1" kern="0" smtClean="0">
                <a:solidFill>
                  <a:srgbClr val="0000FF"/>
                </a:solidFill>
                <a:latin typeface="Arial" charset="0"/>
              </a:rPr>
              <a:t>Thông </a:t>
            </a:r>
            <a:r>
              <a:rPr lang="vi-VN" sz="2100" b="1" kern="0">
                <a:solidFill>
                  <a:srgbClr val="0000FF"/>
                </a:solidFill>
                <a:latin typeface="Arial" charset="0"/>
              </a:rPr>
              <a:t>tin trên không gian mạng có nội dung bịa đặt, sai sự thật gây hoang mang trong Nhân dân, gây thiệt hại cho hoạt động </a:t>
            </a:r>
            <a:r>
              <a:rPr lang="en-US" sz="2100" b="1" kern="0" smtClean="0">
                <a:solidFill>
                  <a:srgbClr val="0000FF"/>
                </a:solidFill>
                <a:latin typeface="Arial" charset="0"/>
              </a:rPr>
              <a:t>KT-XH</a:t>
            </a:r>
            <a:r>
              <a:rPr lang="vi-VN" sz="2100" b="1" kern="0" smtClean="0">
                <a:solidFill>
                  <a:srgbClr val="0000FF"/>
                </a:solidFill>
                <a:latin typeface="Arial" charset="0"/>
              </a:rPr>
              <a:t>, </a:t>
            </a:r>
            <a:r>
              <a:rPr lang="vi-VN" sz="2100" b="1" kern="0">
                <a:solidFill>
                  <a:srgbClr val="0000FF"/>
                </a:solidFill>
                <a:latin typeface="Arial" charset="0"/>
              </a:rPr>
              <a:t>gây khó khăn cho hoạt động của cơ quan nhà nước hoặc người thi hành công vụ, xâm phạm quyền và lợi ích hợp pháp của cơ quan, tổ chức, cá nhân khác</a:t>
            </a:r>
            <a:r>
              <a:rPr lang="vi-VN" sz="2100" b="1" kern="0" smtClean="0">
                <a:solidFill>
                  <a:srgbClr val="0000FF"/>
                </a:solidFill>
                <a:latin typeface="Arial" charset="0"/>
              </a:rPr>
              <a:t>.</a:t>
            </a:r>
            <a:endParaRPr lang="pt-BR" sz="2100" b="1" kern="0">
              <a:solidFill>
                <a:srgbClr val="0000FF"/>
              </a:solidFill>
              <a:latin typeface="Arial" charset="0"/>
            </a:endParaRPr>
          </a:p>
        </p:txBody>
      </p:sp>
    </p:spTree>
    <p:extLst>
      <p:ext uri="{BB962C8B-B14F-4D97-AF65-F5344CB8AC3E}">
        <p14:creationId xmlns:p14="http://schemas.microsoft.com/office/powerpoint/2010/main" val="6026083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10000"/>
              </a:lnSpc>
              <a:spcBef>
                <a:spcPts val="1200"/>
              </a:spcBef>
              <a:spcAft>
                <a:spcPts val="0"/>
              </a:spcAft>
              <a:defRPr/>
            </a:pPr>
            <a:r>
              <a:rPr lang="en-US" sz="2300" b="1">
                <a:solidFill>
                  <a:srgbClr val="FF0000"/>
                </a:solidFill>
                <a:latin typeface="Arial" panose="020B0604020202020204" pitchFamily="34" charset="0"/>
                <a:cs typeface="Arial" panose="020B0604020202020204" pitchFamily="34" charset="0"/>
              </a:rPr>
              <a:t>CHƯƠNG </a:t>
            </a:r>
            <a:r>
              <a:rPr lang="en-US" sz="2300" b="1" smtClean="0">
                <a:solidFill>
                  <a:srgbClr val="FF0000"/>
                </a:solidFill>
                <a:latin typeface="Arial" panose="020B0604020202020204" pitchFamily="34" charset="0"/>
                <a:cs typeface="Arial" panose="020B0604020202020204" pitchFamily="34" charset="0"/>
              </a:rPr>
              <a:t>III. </a:t>
            </a:r>
            <a:r>
              <a:rPr lang="en-US" sz="2300" b="1">
                <a:solidFill>
                  <a:srgbClr val="FF0000"/>
                </a:solidFill>
                <a:latin typeface="Arial" panose="020B0604020202020204" pitchFamily="34" charset="0"/>
                <a:cs typeface="Arial" panose="020B0604020202020204" pitchFamily="34" charset="0"/>
              </a:rPr>
              <a:t>PHÒNG NGỪA, XỬ LÝ HÀNH VI XÂM PHẠM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en-US" sz="2300" b="1" smtClean="0">
                <a:solidFill>
                  <a:srgbClr val="FF0000"/>
                </a:solidFill>
                <a:latin typeface="Arial" panose="020B0604020202020204" pitchFamily="34" charset="0"/>
                <a:cs typeface="Arial" panose="020B0604020202020204" pitchFamily="34" charset="0"/>
              </a:rPr>
              <a:t>AN </a:t>
            </a:r>
            <a:r>
              <a:rPr lang="en-US" sz="2300" b="1">
                <a:solidFill>
                  <a:srgbClr val="FF0000"/>
                </a:solidFill>
                <a:latin typeface="Arial" panose="020B0604020202020204" pitchFamily="34" charset="0"/>
                <a:cs typeface="Arial" panose="020B0604020202020204" pitchFamily="34" charset="0"/>
              </a:rPr>
              <a:t>NINH MẠNG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800"/>
              </a:spcBef>
              <a:spcAft>
                <a:spcPts val="0"/>
              </a:spcAft>
              <a:buClr>
                <a:srgbClr val="FF0000"/>
              </a:buClr>
              <a:buFont typeface="Wingdings" pitchFamily="2" charset="2"/>
              <a:buChar char="v"/>
              <a:defRPr/>
            </a:pPr>
            <a:r>
              <a:rPr lang="en-US" sz="1900" b="1" kern="0">
                <a:solidFill>
                  <a:srgbClr val="FF0000"/>
                </a:solidFill>
                <a:latin typeface="Arial" charset="0"/>
              </a:rPr>
              <a:t>Điều 16. Phòng ngừa, xử lý thông tin trên không gian mạng </a:t>
            </a:r>
            <a:endParaRPr lang="fi-FI" sz="1900" b="1" kern="0">
              <a:solidFill>
                <a:srgbClr val="FF0000"/>
              </a:solidFill>
              <a:latin typeface="Arial" charset="0"/>
            </a:endParaRPr>
          </a:p>
          <a:p>
            <a:pPr indent="-457200" algn="just" eaLnBrk="1" hangingPunct="1">
              <a:lnSpc>
                <a:spcPct val="105000"/>
              </a:lnSpc>
              <a:spcBef>
                <a:spcPts val="800"/>
              </a:spcBef>
              <a:spcAft>
                <a:spcPts val="0"/>
              </a:spcAft>
              <a:buClr>
                <a:srgbClr val="FF0000"/>
              </a:buClr>
              <a:buFont typeface="+mj-lt"/>
              <a:buAutoNum type="arabicPeriod" startAt="6"/>
              <a:defRPr/>
            </a:pPr>
            <a:r>
              <a:rPr lang="vi-VN" sz="1900" b="1" kern="0" smtClean="0">
                <a:solidFill>
                  <a:srgbClr val="0000FF"/>
                </a:solidFill>
                <a:latin typeface="Arial" charset="0"/>
              </a:rPr>
              <a:t>Chủ </a:t>
            </a:r>
            <a:r>
              <a:rPr lang="vi-VN" sz="1900" b="1" kern="0">
                <a:solidFill>
                  <a:srgbClr val="0000FF"/>
                </a:solidFill>
                <a:latin typeface="Arial" charset="0"/>
              </a:rPr>
              <a:t>quản hệ thống thông tin có trách nhiệm triển khai biện pháp quản lý, kỹ thuật để phòng ngừa, phát hiện, ngăn chặn, gỡ bỏ thông tin có nội dung quy định tại các khoản 1, 2, 3, </a:t>
            </a:r>
            <a:r>
              <a:rPr lang="vi-VN" sz="1900" b="1" kern="0" smtClean="0">
                <a:solidFill>
                  <a:srgbClr val="0000FF"/>
                </a:solidFill>
                <a:latin typeface="Arial" charset="0"/>
              </a:rPr>
              <a:t>4</a:t>
            </a:r>
            <a:r>
              <a:rPr lang="en-US" sz="1900" b="1" kern="0" smtClean="0">
                <a:solidFill>
                  <a:srgbClr val="0000FF"/>
                </a:solidFill>
                <a:latin typeface="Arial" charset="0"/>
              </a:rPr>
              <a:t>, 5… </a:t>
            </a:r>
            <a:r>
              <a:rPr lang="vi-VN" sz="1900" b="1" kern="0" smtClean="0">
                <a:solidFill>
                  <a:srgbClr val="0000FF"/>
                </a:solidFill>
                <a:latin typeface="Arial" charset="0"/>
              </a:rPr>
              <a:t>khi </a:t>
            </a:r>
            <a:r>
              <a:rPr lang="vi-VN" sz="1900" b="1" kern="0">
                <a:solidFill>
                  <a:srgbClr val="0000FF"/>
                </a:solidFill>
                <a:latin typeface="Arial" charset="0"/>
              </a:rPr>
              <a:t>có yêu cầu của lực lượng chuyên trách bảo vệ an ninh </a:t>
            </a:r>
            <a:r>
              <a:rPr lang="vi-VN" sz="1900" b="1" kern="0" smtClean="0">
                <a:solidFill>
                  <a:srgbClr val="0000FF"/>
                </a:solidFill>
                <a:latin typeface="Arial" charset="0"/>
              </a:rPr>
              <a:t>mạng.</a:t>
            </a:r>
            <a:endParaRPr lang="en-US" sz="1900" b="1" kern="0" smtClean="0">
              <a:solidFill>
                <a:srgbClr val="0000FF"/>
              </a:solidFill>
              <a:latin typeface="Arial" charset="0"/>
            </a:endParaRPr>
          </a:p>
          <a:p>
            <a:pPr indent="-457200" algn="just" eaLnBrk="1" hangingPunct="1">
              <a:lnSpc>
                <a:spcPct val="105000"/>
              </a:lnSpc>
              <a:spcBef>
                <a:spcPts val="800"/>
              </a:spcBef>
              <a:spcAft>
                <a:spcPts val="0"/>
              </a:spcAft>
              <a:buClr>
                <a:srgbClr val="FF0000"/>
              </a:buClr>
              <a:buFont typeface="+mj-lt"/>
              <a:buAutoNum type="arabicPeriod" startAt="6"/>
              <a:defRPr/>
            </a:pPr>
            <a:r>
              <a:rPr lang="vi-VN" sz="1900" b="1" kern="0" smtClean="0">
                <a:solidFill>
                  <a:srgbClr val="0000FF"/>
                </a:solidFill>
                <a:latin typeface="Arial" charset="0"/>
              </a:rPr>
              <a:t>Lực </a:t>
            </a:r>
            <a:r>
              <a:rPr lang="vi-VN" sz="1900" b="1" kern="0">
                <a:solidFill>
                  <a:srgbClr val="0000FF"/>
                </a:solidFill>
                <a:latin typeface="Arial" charset="0"/>
              </a:rPr>
              <a:t>lượng chuyên trách bảo vệ an ninh mạng và cơ quan có thẩm quyền áp dụng biện pháp quy định </a:t>
            </a:r>
            <a:r>
              <a:rPr lang="en-US" sz="1900" b="1" kern="0" smtClean="0">
                <a:solidFill>
                  <a:srgbClr val="0000FF"/>
                </a:solidFill>
                <a:latin typeface="Arial" charset="0"/>
              </a:rPr>
              <a:t>… </a:t>
            </a:r>
            <a:r>
              <a:rPr lang="vi-VN" sz="1900" b="1" kern="0" smtClean="0">
                <a:solidFill>
                  <a:srgbClr val="0000FF"/>
                </a:solidFill>
                <a:latin typeface="Arial" charset="0"/>
              </a:rPr>
              <a:t>để </a:t>
            </a:r>
            <a:r>
              <a:rPr lang="vi-VN" sz="1900" b="1" kern="0">
                <a:solidFill>
                  <a:srgbClr val="0000FF"/>
                </a:solidFill>
                <a:latin typeface="Arial" charset="0"/>
              </a:rPr>
              <a:t>xử lý thông tin trên không gian mạng có nội dung quy định tại các khoản 1, 2, 3, </a:t>
            </a:r>
            <a:r>
              <a:rPr lang="vi-VN" sz="1900" b="1" kern="0" smtClean="0">
                <a:solidFill>
                  <a:srgbClr val="0000FF"/>
                </a:solidFill>
                <a:latin typeface="Arial" charset="0"/>
              </a:rPr>
              <a:t>4</a:t>
            </a:r>
            <a:r>
              <a:rPr lang="en-US" sz="1900" b="1" kern="0" smtClean="0">
                <a:solidFill>
                  <a:srgbClr val="0000FF"/>
                </a:solidFill>
                <a:latin typeface="Arial" charset="0"/>
              </a:rPr>
              <a:t>,</a:t>
            </a:r>
            <a:r>
              <a:rPr lang="vi-VN" sz="1900" b="1" kern="0" smtClean="0">
                <a:solidFill>
                  <a:srgbClr val="0000FF"/>
                </a:solidFill>
                <a:latin typeface="Arial" charset="0"/>
              </a:rPr>
              <a:t> 5.</a:t>
            </a:r>
            <a:endParaRPr lang="en-US" sz="1900" b="1" kern="0" smtClean="0">
              <a:solidFill>
                <a:srgbClr val="0000FF"/>
              </a:solidFill>
              <a:latin typeface="Arial" charset="0"/>
            </a:endParaRPr>
          </a:p>
          <a:p>
            <a:pPr indent="-457200" algn="just" eaLnBrk="1" hangingPunct="1">
              <a:lnSpc>
                <a:spcPct val="105000"/>
              </a:lnSpc>
              <a:spcBef>
                <a:spcPts val="800"/>
              </a:spcBef>
              <a:spcAft>
                <a:spcPts val="0"/>
              </a:spcAft>
              <a:buClr>
                <a:srgbClr val="FF0000"/>
              </a:buClr>
              <a:buFont typeface="+mj-lt"/>
              <a:buAutoNum type="arabicPeriod" startAt="6"/>
              <a:defRPr/>
            </a:pPr>
            <a:r>
              <a:rPr lang="vi-VN" sz="1900" b="1" kern="0" smtClean="0">
                <a:solidFill>
                  <a:srgbClr val="0000FF"/>
                </a:solidFill>
                <a:latin typeface="Arial" charset="0"/>
              </a:rPr>
              <a:t>Doanh </a:t>
            </a:r>
            <a:r>
              <a:rPr lang="vi-VN" sz="1900" b="1" kern="0">
                <a:solidFill>
                  <a:srgbClr val="0000FF"/>
                </a:solidFill>
                <a:latin typeface="Arial" charset="0"/>
              </a:rPr>
              <a:t>nghiệp cung cấp dịch vụ trên mạng viễn thông, mạng Internet, các dịch vụ gia tăng trên không gian mạng và chủ quản </a:t>
            </a:r>
            <a:r>
              <a:rPr lang="en-US" sz="1900" b="1" kern="0" smtClean="0">
                <a:solidFill>
                  <a:srgbClr val="0000FF"/>
                </a:solidFill>
                <a:latin typeface="Arial" charset="0"/>
              </a:rPr>
              <a:t>HTTT </a:t>
            </a:r>
            <a:r>
              <a:rPr lang="vi-VN" sz="1900" b="1" kern="0" smtClean="0">
                <a:solidFill>
                  <a:srgbClr val="0000FF"/>
                </a:solidFill>
                <a:latin typeface="Arial" charset="0"/>
              </a:rPr>
              <a:t>có </a:t>
            </a:r>
            <a:r>
              <a:rPr lang="vi-VN" sz="1900" b="1" kern="0">
                <a:solidFill>
                  <a:srgbClr val="0000FF"/>
                </a:solidFill>
                <a:latin typeface="Arial" charset="0"/>
              </a:rPr>
              <a:t>trách nhiệm phối hợp với cơ quan chức năng xử lý thông tin trên không gian mạng có nội dung quy định tại các khoản 1, 2, 3, </a:t>
            </a:r>
            <a:r>
              <a:rPr lang="vi-VN" sz="1900" b="1" kern="0" smtClean="0">
                <a:solidFill>
                  <a:srgbClr val="0000FF"/>
                </a:solidFill>
                <a:latin typeface="Arial" charset="0"/>
              </a:rPr>
              <a:t>4</a:t>
            </a:r>
            <a:r>
              <a:rPr lang="en-US" sz="1900" b="1" kern="0" smtClean="0">
                <a:solidFill>
                  <a:srgbClr val="0000FF"/>
                </a:solidFill>
                <a:latin typeface="Arial" charset="0"/>
              </a:rPr>
              <a:t>, 5</a:t>
            </a:r>
            <a:r>
              <a:rPr lang="vi-VN" sz="1900" b="1" kern="0" smtClean="0">
                <a:solidFill>
                  <a:srgbClr val="0000FF"/>
                </a:solidFill>
                <a:latin typeface="Arial" charset="0"/>
              </a:rPr>
              <a:t>.</a:t>
            </a:r>
            <a:endParaRPr lang="en-US" sz="1900" b="1" kern="0" smtClean="0">
              <a:solidFill>
                <a:srgbClr val="0000FF"/>
              </a:solidFill>
              <a:latin typeface="Arial" charset="0"/>
            </a:endParaRPr>
          </a:p>
          <a:p>
            <a:pPr indent="-457200" algn="just" eaLnBrk="1" hangingPunct="1">
              <a:lnSpc>
                <a:spcPct val="105000"/>
              </a:lnSpc>
              <a:spcBef>
                <a:spcPts val="800"/>
              </a:spcBef>
              <a:spcAft>
                <a:spcPts val="0"/>
              </a:spcAft>
              <a:buClr>
                <a:srgbClr val="FF0000"/>
              </a:buClr>
              <a:buFont typeface="+mj-lt"/>
              <a:buAutoNum type="arabicPeriod" startAt="6"/>
              <a:defRPr/>
            </a:pPr>
            <a:r>
              <a:rPr lang="vi-VN" sz="1900" b="1" kern="0" smtClean="0">
                <a:solidFill>
                  <a:srgbClr val="0000FF"/>
                </a:solidFill>
                <a:latin typeface="Arial" charset="0"/>
              </a:rPr>
              <a:t>Tổ </a:t>
            </a:r>
            <a:r>
              <a:rPr lang="vi-VN" sz="1900" b="1" kern="0">
                <a:solidFill>
                  <a:srgbClr val="0000FF"/>
                </a:solidFill>
                <a:latin typeface="Arial" charset="0"/>
              </a:rPr>
              <a:t>chức, cá nhân soạn thảo, đăng tải, phát tán thông tin trên không gian mạng có nội dung quy định tại các khoản 1, 2, 3, </a:t>
            </a:r>
            <a:r>
              <a:rPr lang="vi-VN" sz="1900" b="1" kern="0" smtClean="0">
                <a:solidFill>
                  <a:srgbClr val="0000FF"/>
                </a:solidFill>
                <a:latin typeface="Arial" charset="0"/>
              </a:rPr>
              <a:t>4</a:t>
            </a:r>
            <a:r>
              <a:rPr lang="en-US" sz="1900" b="1" kern="0" smtClean="0">
                <a:solidFill>
                  <a:srgbClr val="0000FF"/>
                </a:solidFill>
                <a:latin typeface="Arial" charset="0"/>
              </a:rPr>
              <a:t>, </a:t>
            </a:r>
            <a:r>
              <a:rPr lang="vi-VN" sz="1900" b="1" kern="0" smtClean="0">
                <a:solidFill>
                  <a:srgbClr val="0000FF"/>
                </a:solidFill>
                <a:latin typeface="Arial" charset="0"/>
              </a:rPr>
              <a:t>5 phải </a:t>
            </a:r>
            <a:r>
              <a:rPr lang="vi-VN" sz="1900" b="1" kern="0">
                <a:solidFill>
                  <a:srgbClr val="0000FF"/>
                </a:solidFill>
                <a:latin typeface="Arial" charset="0"/>
              </a:rPr>
              <a:t>gỡ bỏ thông tin khi có yêu cầu </a:t>
            </a:r>
            <a:r>
              <a:rPr lang="vi-VN" sz="1900" b="1" kern="0" smtClean="0">
                <a:solidFill>
                  <a:srgbClr val="0000FF"/>
                </a:solidFill>
                <a:latin typeface="Arial" charset="0"/>
              </a:rPr>
              <a:t>và </a:t>
            </a:r>
            <a:r>
              <a:rPr lang="vi-VN" sz="1900" b="1" kern="0">
                <a:solidFill>
                  <a:srgbClr val="0000FF"/>
                </a:solidFill>
                <a:latin typeface="Arial" charset="0"/>
              </a:rPr>
              <a:t>chịu trách nhiệm theo quy định của pháp luật.</a:t>
            </a:r>
            <a:endParaRPr lang="en-US" sz="1900" b="1" kern="0">
              <a:solidFill>
                <a:srgbClr val="0000FF"/>
              </a:solidFill>
              <a:latin typeface="Arial" charset="0"/>
            </a:endParaRPr>
          </a:p>
          <a:p>
            <a:pPr indent="-457200" algn="just" eaLnBrk="1" hangingPunct="1">
              <a:lnSpc>
                <a:spcPct val="105000"/>
              </a:lnSpc>
              <a:spcBef>
                <a:spcPts val="800"/>
              </a:spcBef>
              <a:spcAft>
                <a:spcPts val="0"/>
              </a:spcAft>
              <a:buClr>
                <a:srgbClr val="FF0000"/>
              </a:buClr>
              <a:buFont typeface="+mj-lt"/>
              <a:buAutoNum type="arabicPeriod" startAt="6"/>
              <a:defRPr/>
            </a:pPr>
            <a:endParaRPr lang="pt-BR" sz="1900" b="1" kern="0">
              <a:solidFill>
                <a:srgbClr val="0000FF"/>
              </a:solidFill>
              <a:latin typeface="Arial" charset="0"/>
            </a:endParaRPr>
          </a:p>
        </p:txBody>
      </p:sp>
    </p:spTree>
    <p:extLst>
      <p:ext uri="{BB962C8B-B14F-4D97-AF65-F5344CB8AC3E}">
        <p14:creationId xmlns:p14="http://schemas.microsoft.com/office/powerpoint/2010/main" val="17144289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v"/>
              <a:defRPr/>
            </a:pPr>
            <a:r>
              <a:rPr lang="en-US" sz="2100" b="1" kern="0" smtClean="0">
                <a:solidFill>
                  <a:srgbClr val="FF0000"/>
                </a:solidFill>
                <a:latin typeface="Arial" charset="0"/>
              </a:rPr>
              <a:t>Điều </a:t>
            </a:r>
            <a:r>
              <a:rPr lang="en-US" sz="2100" b="1" kern="0">
                <a:solidFill>
                  <a:srgbClr val="FF0000"/>
                </a:solidFill>
                <a:latin typeface="Arial" charset="0"/>
              </a:rPr>
              <a:t>17. </a:t>
            </a:r>
            <a:r>
              <a:rPr lang="en-US" sz="2100" b="1" kern="0">
                <a:solidFill>
                  <a:srgbClr val="0000FF"/>
                </a:solidFill>
                <a:latin typeface="Arial" charset="0"/>
              </a:rPr>
              <a:t>Phòng, chống gián điệp mạng; bảo vệ thông tin thuộc bí mật nhà nước, bí mật công tác, bí mật kinh doanh, bí mật cá nhân, bí mật gia đình và đời sống riêng tư trên không gian </a:t>
            </a:r>
            <a:r>
              <a:rPr lang="en-US" sz="2100" b="1" kern="0" smtClean="0">
                <a:solidFill>
                  <a:srgbClr val="0000FF"/>
                </a:solidFill>
                <a:latin typeface="Arial" charset="0"/>
              </a:rPr>
              <a:t>mạng</a:t>
            </a:r>
          </a:p>
          <a:p>
            <a:pPr indent="-457200" algn="just" eaLnBrk="1" hangingPunct="1">
              <a:lnSpc>
                <a:spcPct val="114000"/>
              </a:lnSpc>
              <a:spcBef>
                <a:spcPts val="1200"/>
              </a:spcBef>
              <a:spcAft>
                <a:spcPts val="0"/>
              </a:spcAft>
              <a:buClr>
                <a:srgbClr val="FF0000"/>
              </a:buClr>
              <a:buFont typeface="Wingdings" pitchFamily="2" charset="2"/>
              <a:buChar char="v"/>
              <a:defRPr/>
            </a:pPr>
            <a:r>
              <a:rPr lang="en-US" sz="2100" b="1" kern="0" smtClean="0">
                <a:solidFill>
                  <a:srgbClr val="FF0000"/>
                </a:solidFill>
                <a:latin typeface="Arial" charset="0"/>
              </a:rPr>
              <a:t>Điều </a:t>
            </a:r>
            <a:r>
              <a:rPr lang="en-US" sz="2100" b="1" kern="0">
                <a:solidFill>
                  <a:srgbClr val="FF0000"/>
                </a:solidFill>
                <a:latin typeface="Arial" charset="0"/>
              </a:rPr>
              <a:t>18. </a:t>
            </a:r>
            <a:r>
              <a:rPr lang="en-US" sz="2100" b="1" kern="0">
                <a:solidFill>
                  <a:srgbClr val="0000FF"/>
                </a:solidFill>
                <a:latin typeface="Arial" charset="0"/>
              </a:rPr>
              <a:t>Phòng, chống hành vi sử dụng không gian mạng, công nghệ thông tin, phương tiện điện tử để vi phạm pháp luật về an ninh quốc gia, trật tự, an toàn xã </a:t>
            </a:r>
            <a:r>
              <a:rPr lang="en-US" sz="2100" b="1" kern="0" smtClean="0">
                <a:solidFill>
                  <a:srgbClr val="0000FF"/>
                </a:solidFill>
                <a:latin typeface="Arial" charset="0"/>
              </a:rPr>
              <a:t>hội</a:t>
            </a:r>
          </a:p>
          <a:p>
            <a:pPr indent="-457200" algn="just" eaLnBrk="1" hangingPunct="1">
              <a:lnSpc>
                <a:spcPct val="114000"/>
              </a:lnSpc>
              <a:spcBef>
                <a:spcPts val="1200"/>
              </a:spcBef>
              <a:spcAft>
                <a:spcPts val="0"/>
              </a:spcAft>
              <a:buClr>
                <a:srgbClr val="FF0000"/>
              </a:buClr>
              <a:buFont typeface="Wingdings" pitchFamily="2" charset="2"/>
              <a:buChar char="v"/>
              <a:defRPr/>
            </a:pPr>
            <a:r>
              <a:rPr lang="en-US" sz="2100" b="1" kern="0" smtClean="0">
                <a:solidFill>
                  <a:srgbClr val="FF0000"/>
                </a:solidFill>
                <a:latin typeface="Arial" charset="0"/>
              </a:rPr>
              <a:t>Điều </a:t>
            </a:r>
            <a:r>
              <a:rPr lang="en-US" sz="2100" b="1" kern="0">
                <a:solidFill>
                  <a:srgbClr val="FF0000"/>
                </a:solidFill>
                <a:latin typeface="Arial" charset="0"/>
              </a:rPr>
              <a:t>19. </a:t>
            </a:r>
            <a:r>
              <a:rPr lang="en-US" sz="2100" b="1" kern="0">
                <a:solidFill>
                  <a:srgbClr val="0000FF"/>
                </a:solidFill>
                <a:latin typeface="Arial" charset="0"/>
              </a:rPr>
              <a:t>Phòng, chống tấn công </a:t>
            </a:r>
            <a:r>
              <a:rPr lang="en-US" sz="2100" b="1" kern="0" smtClean="0">
                <a:solidFill>
                  <a:srgbClr val="0000FF"/>
                </a:solidFill>
                <a:latin typeface="Arial" charset="0"/>
              </a:rPr>
              <a:t>mạng</a:t>
            </a:r>
          </a:p>
          <a:p>
            <a:pPr indent="-457200" algn="just" eaLnBrk="1" hangingPunct="1">
              <a:lnSpc>
                <a:spcPct val="114000"/>
              </a:lnSpc>
              <a:spcBef>
                <a:spcPts val="1200"/>
              </a:spcBef>
              <a:spcAft>
                <a:spcPts val="0"/>
              </a:spcAft>
              <a:buClr>
                <a:srgbClr val="FF0000"/>
              </a:buClr>
              <a:buFont typeface="Wingdings" pitchFamily="2" charset="2"/>
              <a:buChar char="v"/>
              <a:defRPr/>
            </a:pPr>
            <a:r>
              <a:rPr lang="en-US" sz="2100" b="1" kern="0" smtClean="0">
                <a:solidFill>
                  <a:srgbClr val="FF0000"/>
                </a:solidFill>
                <a:latin typeface="Arial" charset="0"/>
              </a:rPr>
              <a:t>Điều </a:t>
            </a:r>
            <a:r>
              <a:rPr lang="en-US" sz="2100" b="1" kern="0">
                <a:solidFill>
                  <a:srgbClr val="FF0000"/>
                </a:solidFill>
                <a:latin typeface="Arial" charset="0"/>
              </a:rPr>
              <a:t>20. </a:t>
            </a:r>
            <a:r>
              <a:rPr lang="en-US" sz="2100" b="1" kern="0">
                <a:solidFill>
                  <a:srgbClr val="0000FF"/>
                </a:solidFill>
                <a:latin typeface="Arial" charset="0"/>
              </a:rPr>
              <a:t>Phòng, chống khủng bố </a:t>
            </a:r>
            <a:r>
              <a:rPr lang="en-US" sz="2100" b="1" kern="0" smtClean="0">
                <a:solidFill>
                  <a:srgbClr val="0000FF"/>
                </a:solidFill>
                <a:latin typeface="Arial" charset="0"/>
              </a:rPr>
              <a:t>mạng</a:t>
            </a:r>
          </a:p>
          <a:p>
            <a:pPr indent="-457200" algn="just" eaLnBrk="1" hangingPunct="1">
              <a:lnSpc>
                <a:spcPct val="114000"/>
              </a:lnSpc>
              <a:spcBef>
                <a:spcPts val="1200"/>
              </a:spcBef>
              <a:spcAft>
                <a:spcPts val="0"/>
              </a:spcAft>
              <a:buClr>
                <a:srgbClr val="FF0000"/>
              </a:buClr>
              <a:buFont typeface="Wingdings" pitchFamily="2" charset="2"/>
              <a:buChar char="v"/>
              <a:defRPr/>
            </a:pPr>
            <a:r>
              <a:rPr lang="en-US" sz="2100" b="1" kern="0" smtClean="0">
                <a:solidFill>
                  <a:srgbClr val="FF0000"/>
                </a:solidFill>
                <a:latin typeface="Arial" charset="0"/>
              </a:rPr>
              <a:t>Điều </a:t>
            </a:r>
            <a:r>
              <a:rPr lang="en-US" sz="2100" b="1" kern="0">
                <a:solidFill>
                  <a:srgbClr val="FF0000"/>
                </a:solidFill>
                <a:latin typeface="Arial" charset="0"/>
              </a:rPr>
              <a:t>21. </a:t>
            </a:r>
            <a:r>
              <a:rPr lang="en-US" sz="2100" b="1" kern="0">
                <a:solidFill>
                  <a:srgbClr val="0000FF"/>
                </a:solidFill>
                <a:latin typeface="Arial" charset="0"/>
              </a:rPr>
              <a:t>Phòng ngừa, xử lý tình huống nguy hiểm về an ninh </a:t>
            </a:r>
            <a:r>
              <a:rPr lang="en-US" sz="2100" b="1" kern="0" smtClean="0">
                <a:solidFill>
                  <a:srgbClr val="0000FF"/>
                </a:solidFill>
                <a:latin typeface="Arial" charset="0"/>
              </a:rPr>
              <a:t>mạng</a:t>
            </a:r>
          </a:p>
          <a:p>
            <a:pPr indent="-457200" algn="just" eaLnBrk="1" hangingPunct="1">
              <a:lnSpc>
                <a:spcPct val="114000"/>
              </a:lnSpc>
              <a:spcBef>
                <a:spcPts val="1200"/>
              </a:spcBef>
              <a:spcAft>
                <a:spcPts val="0"/>
              </a:spcAft>
              <a:buClr>
                <a:srgbClr val="FF0000"/>
              </a:buClr>
              <a:buFont typeface="Wingdings" pitchFamily="2" charset="2"/>
              <a:buChar char="v"/>
              <a:defRPr/>
            </a:pPr>
            <a:r>
              <a:rPr lang="en-US" sz="2100" b="1" kern="0" smtClean="0">
                <a:solidFill>
                  <a:srgbClr val="FF0000"/>
                </a:solidFill>
                <a:latin typeface="Arial" charset="0"/>
              </a:rPr>
              <a:t>Điều </a:t>
            </a:r>
            <a:r>
              <a:rPr lang="en-US" sz="2100" b="1" kern="0">
                <a:solidFill>
                  <a:srgbClr val="FF0000"/>
                </a:solidFill>
                <a:latin typeface="Arial" charset="0"/>
              </a:rPr>
              <a:t>22. </a:t>
            </a:r>
            <a:r>
              <a:rPr lang="en-US" sz="2100" b="1" kern="0">
                <a:solidFill>
                  <a:srgbClr val="0000FF"/>
                </a:solidFill>
                <a:latin typeface="Arial" charset="0"/>
              </a:rPr>
              <a:t>Đấu tranh bảo vệ an ninh mạng</a:t>
            </a:r>
          </a:p>
          <a:p>
            <a:pPr indent="-457200" algn="just" eaLnBrk="1" hangingPunct="1">
              <a:lnSpc>
                <a:spcPct val="114000"/>
              </a:lnSpc>
              <a:spcBef>
                <a:spcPts val="1200"/>
              </a:spcBef>
              <a:spcAft>
                <a:spcPts val="0"/>
              </a:spcAft>
              <a:buClr>
                <a:srgbClr val="FF0000"/>
              </a:buClr>
              <a:buFont typeface="+mj-lt"/>
              <a:buAutoNum type="arabicPeriod"/>
              <a:defRPr/>
            </a:pPr>
            <a:endParaRPr lang="en-US" sz="2100" b="1" kern="0">
              <a:solidFill>
                <a:srgbClr val="0000FF"/>
              </a:solidFill>
              <a:latin typeface="Arial" charset="0"/>
            </a:endParaRPr>
          </a:p>
        </p:txBody>
      </p:sp>
      <p:sp>
        <p:nvSpPr>
          <p:cNvPr id="7" name="Title 1"/>
          <p:cNvSpPr>
            <a:spLocks noGrp="1"/>
          </p:cNvSpPr>
          <p:nvPr>
            <p:ph type="title"/>
          </p:nvPr>
        </p:nvSpPr>
        <p:spPr>
          <a:xfrm>
            <a:off x="234950" y="152400"/>
            <a:ext cx="8680450" cy="762000"/>
          </a:xfrm>
        </p:spPr>
        <p:txBody>
          <a:bodyPr anchor="ctr"/>
          <a:lstStyle/>
          <a:p>
            <a:pPr indent="-457200" algn="ctr" eaLnBrk="1" hangingPunct="1">
              <a:lnSpc>
                <a:spcPct val="110000"/>
              </a:lnSpc>
              <a:spcBef>
                <a:spcPts val="1200"/>
              </a:spcBef>
              <a:spcAft>
                <a:spcPts val="0"/>
              </a:spcAft>
              <a:defRPr/>
            </a:pPr>
            <a:r>
              <a:rPr lang="en-US" sz="2300" b="1">
                <a:solidFill>
                  <a:srgbClr val="FF0000"/>
                </a:solidFill>
                <a:latin typeface="Arial" panose="020B0604020202020204" pitchFamily="34" charset="0"/>
                <a:cs typeface="Arial" panose="020B0604020202020204" pitchFamily="34" charset="0"/>
              </a:rPr>
              <a:t>CHƯƠNG </a:t>
            </a:r>
            <a:r>
              <a:rPr lang="en-US" sz="2300" b="1" smtClean="0">
                <a:solidFill>
                  <a:srgbClr val="FF0000"/>
                </a:solidFill>
                <a:latin typeface="Arial" panose="020B0604020202020204" pitchFamily="34" charset="0"/>
                <a:cs typeface="Arial" panose="020B0604020202020204" pitchFamily="34" charset="0"/>
              </a:rPr>
              <a:t>III. </a:t>
            </a:r>
            <a:r>
              <a:rPr lang="en-US" sz="2300" b="1">
                <a:solidFill>
                  <a:srgbClr val="FF0000"/>
                </a:solidFill>
                <a:latin typeface="Arial" panose="020B0604020202020204" pitchFamily="34" charset="0"/>
                <a:cs typeface="Arial" panose="020B0604020202020204" pitchFamily="34" charset="0"/>
              </a:rPr>
              <a:t>PHÒNG NGỪA, XỬ LÝ HÀNH VI XÂM PHẠM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en-US" sz="2300" b="1" smtClean="0">
                <a:solidFill>
                  <a:srgbClr val="FF0000"/>
                </a:solidFill>
                <a:latin typeface="Arial" panose="020B0604020202020204" pitchFamily="34" charset="0"/>
                <a:cs typeface="Arial" panose="020B0604020202020204" pitchFamily="34" charset="0"/>
              </a:rPr>
              <a:t>AN </a:t>
            </a:r>
            <a:r>
              <a:rPr lang="en-US" sz="2300" b="1">
                <a:solidFill>
                  <a:srgbClr val="FF0000"/>
                </a:solidFill>
                <a:latin typeface="Arial" panose="020B0604020202020204" pitchFamily="34" charset="0"/>
                <a:cs typeface="Arial" panose="020B0604020202020204" pitchFamily="34" charset="0"/>
              </a:rPr>
              <a:t>NINH MẠNG</a:t>
            </a:r>
          </a:p>
        </p:txBody>
      </p:sp>
    </p:spTree>
    <p:extLst>
      <p:ext uri="{BB962C8B-B14F-4D97-AF65-F5344CB8AC3E}">
        <p14:creationId xmlns:p14="http://schemas.microsoft.com/office/powerpoint/2010/main" val="36374114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800"/>
              </a:spcBef>
              <a:spcAft>
                <a:spcPts val="0"/>
              </a:spcAft>
              <a:buClr>
                <a:srgbClr val="FF0000"/>
              </a:buClr>
              <a:buFont typeface="+mj-lt"/>
              <a:buAutoNum type="arabicPeriod"/>
              <a:defRPr/>
            </a:pPr>
            <a:r>
              <a:rPr lang="nb-NO" sz="2200" b="1" kern="0" smtClean="0">
                <a:solidFill>
                  <a:srgbClr val="FF0066"/>
                </a:solidFill>
                <a:latin typeface="Arial" charset="0"/>
              </a:rPr>
              <a:t>Tình </a:t>
            </a:r>
            <a:r>
              <a:rPr lang="nb-NO" sz="2200" b="1" kern="0">
                <a:solidFill>
                  <a:srgbClr val="FF0066"/>
                </a:solidFill>
                <a:latin typeface="Arial" charset="0"/>
              </a:rPr>
              <a:t>huống nguy hiểm về an ninh mạng bao </a:t>
            </a:r>
            <a:r>
              <a:rPr lang="nb-NO" sz="2200" b="1" kern="0" smtClean="0">
                <a:solidFill>
                  <a:srgbClr val="FF0066"/>
                </a:solidFill>
                <a:latin typeface="Arial" charset="0"/>
              </a:rPr>
              <a:t>gồm:</a:t>
            </a:r>
          </a:p>
          <a:p>
            <a:pPr indent="-457200" algn="just" eaLnBrk="1" hangingPunct="1">
              <a:lnSpc>
                <a:spcPct val="110000"/>
              </a:lnSpc>
              <a:spcBef>
                <a:spcPts val="800"/>
              </a:spcBef>
              <a:spcAft>
                <a:spcPts val="0"/>
              </a:spcAft>
              <a:buClr>
                <a:srgbClr val="FF0000"/>
              </a:buClr>
              <a:buFont typeface="+mj-lt"/>
              <a:buAutoNum type="alphaLcParenR"/>
              <a:defRPr/>
            </a:pPr>
            <a:r>
              <a:rPr lang="vi-VN" sz="2200" b="1" kern="0" smtClean="0">
                <a:solidFill>
                  <a:srgbClr val="0000FF"/>
                </a:solidFill>
                <a:latin typeface="Arial" charset="0"/>
              </a:rPr>
              <a:t>X</a:t>
            </a:r>
            <a:r>
              <a:rPr lang="nb-NO" sz="2200" b="1" kern="0">
                <a:solidFill>
                  <a:srgbClr val="0000FF"/>
                </a:solidFill>
                <a:latin typeface="Arial" charset="0"/>
              </a:rPr>
              <a:t>uất hiện thông tin </a:t>
            </a:r>
            <a:r>
              <a:rPr lang="vi-VN" sz="2200" b="1" kern="0">
                <a:solidFill>
                  <a:srgbClr val="0000FF"/>
                </a:solidFill>
                <a:latin typeface="Arial" charset="0"/>
              </a:rPr>
              <a:t>kích động </a:t>
            </a:r>
            <a:r>
              <a:rPr lang="nb-NO" sz="2200" b="1" kern="0">
                <a:solidFill>
                  <a:srgbClr val="0000FF"/>
                </a:solidFill>
                <a:latin typeface="Arial" charset="0"/>
              </a:rPr>
              <a:t>trên không gian mạng có </a:t>
            </a:r>
            <a:r>
              <a:rPr lang="vi-VN" sz="2200" b="1" kern="0">
                <a:solidFill>
                  <a:srgbClr val="0000FF"/>
                </a:solidFill>
                <a:latin typeface="Arial" charset="0"/>
              </a:rPr>
              <a:t>nguy cơ xảy ra </a:t>
            </a:r>
            <a:r>
              <a:rPr lang="nb-NO" sz="2200" b="1" kern="0">
                <a:solidFill>
                  <a:srgbClr val="0000FF"/>
                </a:solidFill>
                <a:latin typeface="Arial" charset="0"/>
              </a:rPr>
              <a:t>bạo loạn, phá rối an ninh, khủng </a:t>
            </a:r>
            <a:r>
              <a:rPr lang="nb-NO" sz="2200" b="1" kern="0" smtClean="0">
                <a:solidFill>
                  <a:srgbClr val="0000FF"/>
                </a:solidFill>
                <a:latin typeface="Arial" charset="0"/>
              </a:rPr>
              <a:t>bố;</a:t>
            </a:r>
          </a:p>
          <a:p>
            <a:pPr indent="-457200" algn="just" eaLnBrk="1" hangingPunct="1">
              <a:lnSpc>
                <a:spcPct val="110000"/>
              </a:lnSpc>
              <a:spcBef>
                <a:spcPts val="800"/>
              </a:spcBef>
              <a:spcAft>
                <a:spcPts val="0"/>
              </a:spcAft>
              <a:buClr>
                <a:srgbClr val="FF0000"/>
              </a:buClr>
              <a:buFont typeface="+mj-lt"/>
              <a:buAutoNum type="alphaLcParenR"/>
              <a:defRPr/>
            </a:pPr>
            <a:r>
              <a:rPr lang="nb-NO" sz="2200" b="1" kern="0" smtClean="0">
                <a:solidFill>
                  <a:srgbClr val="0000FF"/>
                </a:solidFill>
                <a:latin typeface="Arial" charset="0"/>
              </a:rPr>
              <a:t>Tấn </a:t>
            </a:r>
            <a:r>
              <a:rPr lang="nb-NO" sz="2200" b="1" kern="0">
                <a:solidFill>
                  <a:srgbClr val="0000FF"/>
                </a:solidFill>
                <a:latin typeface="Arial" charset="0"/>
              </a:rPr>
              <a:t>công </a:t>
            </a:r>
            <a:r>
              <a:rPr lang="vi-VN" sz="2200" b="1" kern="0">
                <a:solidFill>
                  <a:srgbClr val="0000FF"/>
                </a:solidFill>
                <a:latin typeface="Arial" charset="0"/>
              </a:rPr>
              <a:t>vào </a:t>
            </a:r>
            <a:r>
              <a:rPr lang="nb-NO" sz="2200" b="1" kern="0">
                <a:solidFill>
                  <a:srgbClr val="0000FF"/>
                </a:solidFill>
                <a:latin typeface="Arial" charset="0"/>
              </a:rPr>
              <a:t>hệ thống thông tin quan trọng về an ninh </a:t>
            </a:r>
            <a:r>
              <a:rPr lang="nb-NO" sz="2200" b="1" kern="0" smtClean="0">
                <a:solidFill>
                  <a:srgbClr val="0000FF"/>
                </a:solidFill>
                <a:latin typeface="Arial" charset="0"/>
              </a:rPr>
              <a:t/>
            </a:r>
            <a:br>
              <a:rPr lang="nb-NO" sz="2200" b="1" kern="0" smtClean="0">
                <a:solidFill>
                  <a:srgbClr val="0000FF"/>
                </a:solidFill>
                <a:latin typeface="Arial" charset="0"/>
              </a:rPr>
            </a:br>
            <a:r>
              <a:rPr lang="nb-NO" sz="2200" b="1" kern="0" smtClean="0">
                <a:solidFill>
                  <a:srgbClr val="0000FF"/>
                </a:solidFill>
                <a:latin typeface="Arial" charset="0"/>
              </a:rPr>
              <a:t>quốc gia;</a:t>
            </a:r>
          </a:p>
          <a:p>
            <a:pPr indent="-457200" algn="just" eaLnBrk="1" hangingPunct="1">
              <a:lnSpc>
                <a:spcPct val="110000"/>
              </a:lnSpc>
              <a:spcBef>
                <a:spcPts val="800"/>
              </a:spcBef>
              <a:spcAft>
                <a:spcPts val="0"/>
              </a:spcAft>
              <a:buClr>
                <a:srgbClr val="FF0000"/>
              </a:buClr>
              <a:buFont typeface="+mj-lt"/>
              <a:buAutoNum type="alphaLcParenR"/>
              <a:defRPr/>
            </a:pPr>
            <a:r>
              <a:rPr lang="nb-NO" sz="2200" b="1" kern="0" smtClean="0">
                <a:solidFill>
                  <a:srgbClr val="0000FF"/>
                </a:solidFill>
                <a:latin typeface="Arial" charset="0"/>
              </a:rPr>
              <a:t>Tấn </a:t>
            </a:r>
            <a:r>
              <a:rPr lang="nb-NO" sz="2200" b="1" kern="0">
                <a:solidFill>
                  <a:srgbClr val="0000FF"/>
                </a:solidFill>
                <a:latin typeface="Arial" charset="0"/>
              </a:rPr>
              <a:t>công nhiều hệ thống thông tin trên quy mô lớn, cường độ </a:t>
            </a:r>
            <a:r>
              <a:rPr lang="nb-NO" sz="2200" b="1" kern="0" smtClean="0">
                <a:solidFill>
                  <a:srgbClr val="0000FF"/>
                </a:solidFill>
                <a:latin typeface="Arial" charset="0"/>
              </a:rPr>
              <a:t>cao;</a:t>
            </a:r>
          </a:p>
          <a:p>
            <a:pPr indent="-457200" algn="just" eaLnBrk="1" hangingPunct="1">
              <a:lnSpc>
                <a:spcPct val="110000"/>
              </a:lnSpc>
              <a:spcBef>
                <a:spcPts val="800"/>
              </a:spcBef>
              <a:spcAft>
                <a:spcPts val="0"/>
              </a:spcAft>
              <a:buClr>
                <a:srgbClr val="FF0000"/>
              </a:buClr>
              <a:buFont typeface="+mj-lt"/>
              <a:buAutoNum type="alphaLcParenR"/>
              <a:defRPr/>
            </a:pPr>
            <a:r>
              <a:rPr lang="nb-NO" sz="2200" b="1" kern="0" smtClean="0">
                <a:solidFill>
                  <a:srgbClr val="0000FF"/>
                </a:solidFill>
                <a:latin typeface="Arial" charset="0"/>
              </a:rPr>
              <a:t>Tấn </a:t>
            </a:r>
            <a:r>
              <a:rPr lang="nb-NO" sz="2200" b="1" kern="0">
                <a:solidFill>
                  <a:srgbClr val="0000FF"/>
                </a:solidFill>
                <a:latin typeface="Arial" charset="0"/>
              </a:rPr>
              <a:t>công mạng nhằm phá hủy công trình quan trọng về an ninh quốc gia, mục tiêu quan trọng về an ninh quốc </a:t>
            </a:r>
            <a:r>
              <a:rPr lang="nb-NO" sz="2200" b="1" kern="0" smtClean="0">
                <a:solidFill>
                  <a:srgbClr val="0000FF"/>
                </a:solidFill>
                <a:latin typeface="Arial" charset="0"/>
              </a:rPr>
              <a:t>gia;</a:t>
            </a:r>
          </a:p>
          <a:p>
            <a:pPr marL="565150" indent="-446088" algn="just" eaLnBrk="1" hangingPunct="1">
              <a:lnSpc>
                <a:spcPct val="110000"/>
              </a:lnSpc>
              <a:spcBef>
                <a:spcPts val="800"/>
              </a:spcBef>
              <a:spcAft>
                <a:spcPts val="0"/>
              </a:spcAft>
              <a:buClr>
                <a:srgbClr val="FF0000"/>
              </a:buClr>
              <a:buNone/>
              <a:defRPr/>
            </a:pPr>
            <a:r>
              <a:rPr lang="vi-VN" sz="2200" b="1" kern="0" smtClean="0">
                <a:solidFill>
                  <a:srgbClr val="FF0000"/>
                </a:solidFill>
                <a:latin typeface="Arial" charset="0"/>
              </a:rPr>
              <a:t>đ</a:t>
            </a:r>
            <a:r>
              <a:rPr lang="de-DE" sz="2200" b="1" kern="0">
                <a:solidFill>
                  <a:srgbClr val="FF0000"/>
                </a:solidFill>
                <a:latin typeface="Arial" charset="0"/>
              </a:rPr>
              <a:t>)</a:t>
            </a:r>
            <a:r>
              <a:rPr lang="de-DE" sz="2200" b="1" kern="0">
                <a:solidFill>
                  <a:srgbClr val="0000FF"/>
                </a:solidFill>
                <a:latin typeface="Arial" charset="0"/>
              </a:rPr>
              <a:t> </a:t>
            </a:r>
            <a:r>
              <a:rPr lang="de-DE" sz="2200" b="1" kern="0" smtClean="0">
                <a:solidFill>
                  <a:srgbClr val="0000FF"/>
                </a:solidFill>
                <a:latin typeface="Arial" charset="0"/>
              </a:rPr>
              <a:t> Tấn </a:t>
            </a:r>
            <a:r>
              <a:rPr lang="de-DE" sz="2200" b="1" kern="0">
                <a:solidFill>
                  <a:srgbClr val="0000FF"/>
                </a:solidFill>
                <a:latin typeface="Arial" charset="0"/>
              </a:rPr>
              <a:t>công mạng xâm phạm nghiêm trọng chủ quyền, lợi ích, an ninh quốc gia; gây tổn hại </a:t>
            </a:r>
            <a:r>
              <a:rPr lang="vi-VN" sz="2200" b="1" kern="0">
                <a:solidFill>
                  <a:srgbClr val="0000FF"/>
                </a:solidFill>
                <a:latin typeface="Arial" charset="0"/>
              </a:rPr>
              <a:t>đặc biệt nghiêm trọng trật tự</a:t>
            </a:r>
            <a:r>
              <a:rPr lang="nb-NO" sz="2200" b="1" kern="0">
                <a:solidFill>
                  <a:srgbClr val="0000FF"/>
                </a:solidFill>
                <a:latin typeface="Arial" charset="0"/>
              </a:rPr>
              <a:t>, </a:t>
            </a:r>
            <a:r>
              <a:rPr lang="vi-VN" sz="2200" b="1" kern="0">
                <a:solidFill>
                  <a:srgbClr val="0000FF"/>
                </a:solidFill>
                <a:latin typeface="Arial" charset="0"/>
              </a:rPr>
              <a:t>an toàn xã hội, </a:t>
            </a:r>
            <a:r>
              <a:rPr lang="de-DE" sz="2200" b="1" kern="0">
                <a:solidFill>
                  <a:srgbClr val="0000FF"/>
                </a:solidFill>
                <a:latin typeface="Arial" charset="0"/>
              </a:rPr>
              <a:t>quyền và lợi ích hợp pháp của </a:t>
            </a:r>
            <a:r>
              <a:rPr lang="nb-NO" sz="2200" b="1" kern="0">
                <a:solidFill>
                  <a:srgbClr val="0000FF"/>
                </a:solidFill>
                <a:latin typeface="Arial" charset="0"/>
              </a:rPr>
              <a:t>cơ quan, </a:t>
            </a:r>
            <a:r>
              <a:rPr lang="de-DE" sz="2200" b="1" kern="0">
                <a:solidFill>
                  <a:srgbClr val="0000FF"/>
                </a:solidFill>
                <a:latin typeface="Arial" charset="0"/>
              </a:rPr>
              <a:t>tổ chức, cá nhân</a:t>
            </a:r>
            <a:r>
              <a:rPr lang="vi-VN" sz="2200" b="1" kern="0" smtClean="0">
                <a:solidFill>
                  <a:srgbClr val="0000FF"/>
                </a:solidFill>
                <a:latin typeface="Arial" charset="0"/>
              </a:rPr>
              <a:t>.</a:t>
            </a:r>
            <a:endParaRPr lang="en-US" sz="2200" b="1" kern="0">
              <a:solidFill>
                <a:srgbClr val="0000FF"/>
              </a:solidFill>
              <a:latin typeface="Arial" charset="0"/>
            </a:endParaRPr>
          </a:p>
        </p:txBody>
      </p:sp>
      <p:sp>
        <p:nvSpPr>
          <p:cNvPr id="6" name="Title 1"/>
          <p:cNvSpPr>
            <a:spLocks noGrp="1"/>
          </p:cNvSpPr>
          <p:nvPr>
            <p:ph type="title"/>
          </p:nvPr>
        </p:nvSpPr>
        <p:spPr>
          <a:xfrm>
            <a:off x="234950" y="152400"/>
            <a:ext cx="8680450" cy="762000"/>
          </a:xfrm>
        </p:spPr>
        <p:txBody>
          <a:bodyPr anchor="ctr"/>
          <a:lstStyle/>
          <a:p>
            <a:pPr indent="-457200" algn="ctr" eaLnBrk="1" hangingPunct="1">
              <a:lnSpc>
                <a:spcPct val="114000"/>
              </a:lnSpc>
              <a:spcBef>
                <a:spcPts val="1200"/>
              </a:spcBef>
              <a:spcAft>
                <a:spcPts val="0"/>
              </a:spcAft>
              <a:defRPr/>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21. Phòng ngừa, xử lý tình huống nguy hiểm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về </a:t>
            </a:r>
            <a:r>
              <a:rPr lang="en-US" sz="2400" b="1">
                <a:solidFill>
                  <a:srgbClr val="FF0000"/>
                </a:solidFill>
                <a:latin typeface="Arial" panose="020B0604020202020204" pitchFamily="34" charset="0"/>
                <a:cs typeface="Arial" panose="020B0604020202020204" pitchFamily="34" charset="0"/>
              </a:rPr>
              <a:t>an ninh mạng</a:t>
            </a:r>
          </a:p>
        </p:txBody>
      </p:sp>
    </p:spTree>
    <p:extLst>
      <p:ext uri="{BB962C8B-B14F-4D97-AF65-F5344CB8AC3E}">
        <p14:creationId xmlns:p14="http://schemas.microsoft.com/office/powerpoint/2010/main" val="31283854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400" b="1">
                <a:solidFill>
                  <a:srgbClr val="FF0000"/>
                </a:solidFill>
                <a:latin typeface="Arial" panose="020B0604020202020204" pitchFamily="34" charset="0"/>
                <a:cs typeface="Arial" panose="020B0604020202020204" pitchFamily="34" charset="0"/>
              </a:rPr>
              <a:t>CHƯƠNG IV. HOẠT ĐỘNG BẢO VỆ AN NINH MẠNG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000"/>
              </a:spcBef>
              <a:spcAft>
                <a:spcPts val="0"/>
              </a:spcAft>
              <a:buClr>
                <a:srgbClr val="FF0000"/>
              </a:buClr>
              <a:buFont typeface="Wingdings" panose="05000000000000000000" pitchFamily="2" charset="2"/>
              <a:buChar char="Ø"/>
              <a:defRPr/>
            </a:pPr>
            <a:r>
              <a:rPr lang="en-US" sz="2000" b="1" kern="0" smtClean="0">
                <a:solidFill>
                  <a:srgbClr val="FF0066"/>
                </a:solidFill>
                <a:latin typeface="Arial" charset="0"/>
              </a:rPr>
              <a:t>Điều </a:t>
            </a:r>
            <a:r>
              <a:rPr lang="en-US" sz="2000" b="1" kern="0">
                <a:solidFill>
                  <a:srgbClr val="FF0066"/>
                </a:solidFill>
                <a:latin typeface="Arial" charset="0"/>
              </a:rPr>
              <a:t>23. Triển khai hoạt động bảo vệ an ninh mạng trong cơ quan nhà nước, tổ chức chính trị ở trung ương và địa </a:t>
            </a:r>
            <a:r>
              <a:rPr lang="en-US" sz="2000" b="1" kern="0" smtClean="0">
                <a:solidFill>
                  <a:srgbClr val="FF0066"/>
                </a:solidFill>
                <a:latin typeface="Arial" charset="0"/>
              </a:rPr>
              <a:t>phương</a:t>
            </a:r>
          </a:p>
          <a:p>
            <a:pPr indent="-457200" algn="just" eaLnBrk="1" hangingPunct="1">
              <a:lnSpc>
                <a:spcPct val="110000"/>
              </a:lnSpc>
              <a:spcBef>
                <a:spcPts val="1000"/>
              </a:spcBef>
              <a:spcAft>
                <a:spcPts val="0"/>
              </a:spcAft>
              <a:buClr>
                <a:srgbClr val="FF0000"/>
              </a:buClr>
              <a:buFont typeface="+mj-lt"/>
              <a:buAutoNum type="arabicPeriod"/>
              <a:defRPr/>
            </a:pPr>
            <a:r>
              <a:rPr lang="vi-VN" sz="2000" b="1" kern="0" smtClean="0">
                <a:solidFill>
                  <a:srgbClr val="0000FF"/>
                </a:solidFill>
                <a:latin typeface="Arial" charset="0"/>
              </a:rPr>
              <a:t>Nội </a:t>
            </a:r>
            <a:r>
              <a:rPr lang="vi-VN" sz="2000" b="1" kern="0">
                <a:solidFill>
                  <a:srgbClr val="0000FF"/>
                </a:solidFill>
                <a:latin typeface="Arial" charset="0"/>
              </a:rPr>
              <a:t>dung triển khai hoạt động bảo vệ an ninh mạng bao </a:t>
            </a:r>
            <a:r>
              <a:rPr lang="vi-VN" sz="2000" b="1" kern="0" smtClean="0">
                <a:solidFill>
                  <a:srgbClr val="0000FF"/>
                </a:solidFill>
                <a:latin typeface="Arial" charset="0"/>
              </a:rPr>
              <a:t>gồm:</a:t>
            </a:r>
            <a:endParaRPr lang="en-US" sz="20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mj-lt"/>
              <a:buAutoNum type="alphaLcParenR"/>
              <a:defRPr/>
            </a:pPr>
            <a:r>
              <a:rPr lang="vi-VN" sz="2000" b="1" kern="0" smtClean="0">
                <a:solidFill>
                  <a:srgbClr val="0000FF"/>
                </a:solidFill>
                <a:latin typeface="Arial" charset="0"/>
              </a:rPr>
              <a:t>Xây </a:t>
            </a:r>
            <a:r>
              <a:rPr lang="vi-VN" sz="2000" b="1" kern="0">
                <a:solidFill>
                  <a:srgbClr val="0000FF"/>
                </a:solidFill>
                <a:latin typeface="Arial" charset="0"/>
              </a:rPr>
              <a:t>dựng, hoàn thiện </a:t>
            </a:r>
            <a:r>
              <a:rPr lang="vi-VN" sz="2000" b="1" kern="0">
                <a:solidFill>
                  <a:srgbClr val="009900"/>
                </a:solidFill>
                <a:latin typeface="Arial" charset="0"/>
              </a:rPr>
              <a:t>quy định, quy chế sử dụng mạng máy tính nội bộ, mạng máy tính có kết nối mạng Internet</a:t>
            </a:r>
            <a:r>
              <a:rPr lang="vi-VN" sz="2000" b="1" kern="0">
                <a:solidFill>
                  <a:srgbClr val="0000FF"/>
                </a:solidFill>
                <a:latin typeface="Arial" charset="0"/>
              </a:rPr>
              <a:t>; phương án bảo đảm an ninh mạng đối với hệ thống thông tin; phương án ứng phó, khắc phục sự cố an ninh </a:t>
            </a:r>
            <a:r>
              <a:rPr lang="vi-VN" sz="2000" b="1" kern="0" smtClean="0">
                <a:solidFill>
                  <a:srgbClr val="0000FF"/>
                </a:solidFill>
                <a:latin typeface="Arial" charset="0"/>
              </a:rPr>
              <a:t>mạng;</a:t>
            </a:r>
            <a:endParaRPr lang="en-US" sz="20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mj-lt"/>
              <a:buAutoNum type="alphaLcParenR"/>
              <a:defRPr/>
            </a:pPr>
            <a:r>
              <a:rPr lang="vi-VN" sz="2000" b="1" kern="0" smtClean="0">
                <a:solidFill>
                  <a:srgbClr val="0000FF"/>
                </a:solidFill>
                <a:latin typeface="Arial" charset="0"/>
              </a:rPr>
              <a:t>Ứng </a:t>
            </a:r>
            <a:r>
              <a:rPr lang="vi-VN" sz="2000" b="1" kern="0">
                <a:solidFill>
                  <a:srgbClr val="0000FF"/>
                </a:solidFill>
                <a:latin typeface="Arial" charset="0"/>
              </a:rPr>
              <a:t>dụng, triển khai phương án, biện pháp, công nghệ bảo vệ an ninh mạng đối với hệ thống thông tin và </a:t>
            </a:r>
            <a:r>
              <a:rPr lang="vi-VN" sz="2000" b="1" kern="0">
                <a:solidFill>
                  <a:srgbClr val="009900"/>
                </a:solidFill>
                <a:latin typeface="Arial" charset="0"/>
              </a:rPr>
              <a:t>thông tin, tài liệu được lưu trữ, soạn thảo, truyền đưa trên hệ thống thông tin thuộc phạm vi quản </a:t>
            </a:r>
            <a:r>
              <a:rPr lang="vi-VN" sz="2000" b="1" kern="0" smtClean="0">
                <a:solidFill>
                  <a:srgbClr val="009900"/>
                </a:solidFill>
                <a:latin typeface="Arial" charset="0"/>
              </a:rPr>
              <a:t>lý</a:t>
            </a:r>
            <a:r>
              <a:rPr lang="vi-VN" sz="2000" b="1" kern="0" smtClean="0">
                <a:solidFill>
                  <a:srgbClr val="0000FF"/>
                </a:solidFill>
                <a:latin typeface="Arial" charset="0"/>
              </a:rPr>
              <a:t>;</a:t>
            </a:r>
            <a:endParaRPr lang="en-US" sz="2000" b="1" kern="0" smtClean="0">
              <a:solidFill>
                <a:srgbClr val="0000FF"/>
              </a:solidFill>
              <a:latin typeface="Arial" charset="0"/>
            </a:endParaRPr>
          </a:p>
          <a:p>
            <a:pPr indent="-457200" algn="just" eaLnBrk="1" hangingPunct="1">
              <a:lnSpc>
                <a:spcPct val="110000"/>
              </a:lnSpc>
              <a:spcBef>
                <a:spcPts val="1000"/>
              </a:spcBef>
              <a:spcAft>
                <a:spcPts val="0"/>
              </a:spcAft>
              <a:buClr>
                <a:srgbClr val="FF0000"/>
              </a:buClr>
              <a:buFont typeface="+mj-lt"/>
              <a:buAutoNum type="alphaLcParenR"/>
              <a:defRPr/>
            </a:pPr>
            <a:r>
              <a:rPr lang="vi-VN" sz="2000" b="1" kern="0" smtClean="0">
                <a:solidFill>
                  <a:srgbClr val="0000FF"/>
                </a:solidFill>
                <a:latin typeface="Arial" charset="0"/>
              </a:rPr>
              <a:t>Tổ </a:t>
            </a:r>
            <a:r>
              <a:rPr lang="vi-VN" sz="2000" b="1" kern="0">
                <a:solidFill>
                  <a:srgbClr val="0000FF"/>
                </a:solidFill>
                <a:latin typeface="Arial" charset="0"/>
              </a:rPr>
              <a:t>chức bồi dưỡng kiến thức về an ninh mạng cho cán bộ, công chức, viên chức, người lao động; nâng cao năng lực bảo vệ an ninh mạng cho lực lượng bảo vệ an ninh </a:t>
            </a:r>
            <a:r>
              <a:rPr lang="vi-VN" sz="2000" b="1" kern="0" smtClean="0">
                <a:solidFill>
                  <a:srgbClr val="0000FF"/>
                </a:solidFill>
                <a:latin typeface="Arial" charset="0"/>
              </a:rPr>
              <a:t>mạng;</a:t>
            </a:r>
            <a:endParaRPr lang="en-US" sz="2000" b="1" kern="0">
              <a:solidFill>
                <a:srgbClr val="0000FF"/>
              </a:solidFill>
              <a:latin typeface="Arial" charset="0"/>
            </a:endParaRPr>
          </a:p>
        </p:txBody>
      </p:sp>
    </p:spTree>
    <p:extLst>
      <p:ext uri="{BB962C8B-B14F-4D97-AF65-F5344CB8AC3E}">
        <p14:creationId xmlns:p14="http://schemas.microsoft.com/office/powerpoint/2010/main" val="39653021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05000"/>
              </a:lnSpc>
              <a:spcBef>
                <a:spcPts val="600"/>
              </a:spcBef>
              <a:spcAft>
                <a:spcPts val="0"/>
              </a:spcAft>
              <a:defRPr/>
            </a:pPr>
            <a:r>
              <a:rPr lang="en-US" sz="2200" b="1" smtClean="0">
                <a:solidFill>
                  <a:srgbClr val="FF0000"/>
                </a:solidFill>
                <a:latin typeface="Arial" panose="020B0604020202020204" pitchFamily="34" charset="0"/>
                <a:cs typeface="Arial" panose="020B0604020202020204" pitchFamily="34" charset="0"/>
              </a:rPr>
              <a:t>Điều </a:t>
            </a:r>
            <a:r>
              <a:rPr lang="en-US" sz="2200" b="1">
                <a:solidFill>
                  <a:srgbClr val="FF0000"/>
                </a:solidFill>
                <a:latin typeface="Arial" panose="020B0604020202020204" pitchFamily="34" charset="0"/>
                <a:cs typeface="Arial" panose="020B0604020202020204" pitchFamily="34" charset="0"/>
              </a:rPr>
              <a:t>23. Triển khai hoạt động bảo vệ an ninh mạng trong cơ quan nhà nước, tổ chức chính trị ở trung ương và địa phương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rabicPeriod"/>
              <a:defRPr/>
            </a:pPr>
            <a:r>
              <a:rPr lang="vi-VN" sz="2100" b="1" kern="0" smtClean="0">
                <a:solidFill>
                  <a:srgbClr val="0000FF"/>
                </a:solidFill>
                <a:latin typeface="Arial" charset="0"/>
              </a:rPr>
              <a:t>Nội </a:t>
            </a:r>
            <a:r>
              <a:rPr lang="vi-VN" sz="2100" b="1" kern="0">
                <a:solidFill>
                  <a:srgbClr val="0000FF"/>
                </a:solidFill>
                <a:latin typeface="Arial" charset="0"/>
              </a:rPr>
              <a:t>dung triển khai hoạt động bảo vệ an ninh mạng bao </a:t>
            </a:r>
            <a:r>
              <a:rPr lang="vi-VN" sz="2100" b="1" kern="0" smtClean="0">
                <a:solidFill>
                  <a:srgbClr val="0000FF"/>
                </a:solidFill>
                <a:latin typeface="Arial" charset="0"/>
              </a:rPr>
              <a:t>gồm:</a:t>
            </a:r>
            <a:endParaRPr lang="en-US" sz="210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lphaLcParenR" startAt="4"/>
              <a:defRPr/>
            </a:pPr>
            <a:r>
              <a:rPr lang="vi-VN" sz="2100" b="1" kern="0">
                <a:solidFill>
                  <a:srgbClr val="0000FF"/>
                </a:solidFill>
                <a:latin typeface="Arial" charset="0"/>
              </a:rPr>
              <a:t>Bảo vệ an ninh mạng trong hoạt động cung cấp dịch vụ công trên không gian mạng, cung cấp, trao đổi, thu thập thông tin với cơ quan, tổ chức, cá nhân, chia sẻ thông tin trong nội bộ và với cơ quan khác hoặc trong hoạt động khác theo quy định của Chính </a:t>
            </a:r>
            <a:r>
              <a:rPr lang="vi-VN" sz="2100" b="1" kern="0" smtClean="0">
                <a:solidFill>
                  <a:srgbClr val="0000FF"/>
                </a:solidFill>
                <a:latin typeface="Arial" charset="0"/>
              </a:rPr>
              <a:t>phủ;</a:t>
            </a:r>
            <a:endParaRPr lang="en-US" sz="2100" b="1" kern="0" smtClean="0">
              <a:solidFill>
                <a:srgbClr val="0000FF"/>
              </a:solidFill>
              <a:latin typeface="Arial" charset="0"/>
            </a:endParaRPr>
          </a:p>
          <a:p>
            <a:pPr marL="565150" indent="-446088" algn="just" eaLnBrk="1" hangingPunct="1">
              <a:lnSpc>
                <a:spcPct val="108000"/>
              </a:lnSpc>
              <a:spcBef>
                <a:spcPts val="800"/>
              </a:spcBef>
              <a:spcAft>
                <a:spcPts val="0"/>
              </a:spcAft>
              <a:buClr>
                <a:srgbClr val="FF0000"/>
              </a:buClr>
              <a:buNone/>
              <a:defRPr/>
            </a:pPr>
            <a:r>
              <a:rPr lang="vi-VN" sz="2100" b="1" kern="0" smtClean="0">
                <a:solidFill>
                  <a:srgbClr val="FF0000"/>
                </a:solidFill>
                <a:latin typeface="Arial" charset="0"/>
              </a:rPr>
              <a:t>đ</a:t>
            </a:r>
            <a:r>
              <a:rPr lang="vi-VN" sz="2100" b="1" kern="0">
                <a:solidFill>
                  <a:srgbClr val="FF0000"/>
                </a:solidFill>
                <a:latin typeface="Arial" charset="0"/>
              </a:rPr>
              <a:t>) </a:t>
            </a:r>
            <a:r>
              <a:rPr lang="en-US" sz="2100" b="1" kern="0" smtClean="0">
                <a:solidFill>
                  <a:srgbClr val="FF0000"/>
                </a:solidFill>
                <a:latin typeface="Arial" charset="0"/>
              </a:rPr>
              <a:t>  </a:t>
            </a:r>
            <a:r>
              <a:rPr lang="vi-VN" sz="2100" b="1" kern="0">
                <a:solidFill>
                  <a:srgbClr val="0000FF"/>
                </a:solidFill>
                <a:latin typeface="Arial" charset="0"/>
              </a:rPr>
              <a:t>Đầu tư, xây dựng hạ tầng cơ sở vật chất phù hợp với điều kiện bảo đảm triển khai hoạt động bảo vệ an ninh mạng đối với hệ thống thông tin;</a:t>
            </a:r>
            <a:endParaRPr lang="en-US" sz="2100" b="1" ker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lphaLcParenR" startAt="5"/>
              <a:defRPr/>
            </a:pPr>
            <a:r>
              <a:rPr lang="vi-VN" sz="2100" b="1" kern="0">
                <a:solidFill>
                  <a:srgbClr val="0000FF"/>
                </a:solidFill>
                <a:latin typeface="Arial" charset="0"/>
              </a:rPr>
              <a:t>Kiểm tra an ninh mạng đối với hệ thống thông tin; phòng, chống hành vi vi phạm pháp luật về an ninh mạng; ứng phó, khắc phục sự cố an ninh mạng.</a:t>
            </a:r>
            <a:endParaRPr lang="en-US" sz="2100" b="1" ker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startAt="2"/>
              <a:defRPr/>
            </a:pPr>
            <a:r>
              <a:rPr lang="vi-VN" sz="2100" b="1" kern="0" smtClean="0">
                <a:solidFill>
                  <a:srgbClr val="0000FF"/>
                </a:solidFill>
                <a:latin typeface="Arial" charset="0"/>
              </a:rPr>
              <a:t>Người </a:t>
            </a:r>
            <a:r>
              <a:rPr lang="vi-VN" sz="2100" b="1" kern="0">
                <a:solidFill>
                  <a:srgbClr val="0000FF"/>
                </a:solidFill>
                <a:latin typeface="Arial" charset="0"/>
              </a:rPr>
              <a:t>đứng đầu cơ quan, tổ chức có trách nhiệm triển khai hoạt động bảo vệ an ninh mạng thuộc quyền quản lý</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23747351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05000"/>
              </a:lnSpc>
              <a:spcBef>
                <a:spcPts val="6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26. Bảo đảm an ninh thông tin trên không gian mạng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Trang </a:t>
            </a:r>
            <a:r>
              <a:rPr lang="vi-VN" sz="2100" b="1" kern="0">
                <a:solidFill>
                  <a:srgbClr val="FF0066"/>
                </a:solidFill>
                <a:latin typeface="Arial" charset="0"/>
              </a:rPr>
              <a:t>thông tin điện tử, cổng thông tin điện tử </a:t>
            </a:r>
            <a:r>
              <a:rPr lang="vi-VN" sz="2100" b="1" kern="0">
                <a:solidFill>
                  <a:srgbClr val="0000FF"/>
                </a:solidFill>
                <a:latin typeface="Arial" charset="0"/>
              </a:rPr>
              <a:t>hoặc chuyên trang trên mạng xã hội của cơ quan, tổ chức, cá nhân không được cung cấp, đăng tải, truyền đưa thông tin có nội dung quy định tại các </a:t>
            </a:r>
            <a:r>
              <a:rPr lang="vi-VN" sz="2100" b="1" kern="0">
                <a:solidFill>
                  <a:srgbClr val="FF0066"/>
                </a:solidFill>
                <a:latin typeface="Arial" charset="0"/>
              </a:rPr>
              <a:t>khoản 1, 2, 3, 4 và 5 Điều 16</a:t>
            </a:r>
            <a:r>
              <a:rPr lang="vi-VN" sz="2100" b="1" kern="0">
                <a:solidFill>
                  <a:srgbClr val="0000FF"/>
                </a:solidFill>
                <a:latin typeface="Arial" charset="0"/>
              </a:rPr>
              <a:t> của Luật này và thông tin khác có nội dung xâm phạm an ninh quốc </a:t>
            </a:r>
            <a:r>
              <a:rPr lang="vi-VN" sz="2100" b="1" kern="0" smtClean="0">
                <a:solidFill>
                  <a:srgbClr val="0000FF"/>
                </a:solidFill>
                <a:latin typeface="Arial" charset="0"/>
              </a:rPr>
              <a:t>gia.</a:t>
            </a:r>
            <a:endParaRPr lang="en-US" sz="21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rabicPeriod"/>
              <a:defRPr/>
            </a:pPr>
            <a:r>
              <a:rPr lang="vi-VN" sz="2100" b="1" kern="0" smtClean="0">
                <a:solidFill>
                  <a:srgbClr val="FF0066"/>
                </a:solidFill>
                <a:latin typeface="Arial" charset="0"/>
              </a:rPr>
              <a:t>Doanh </a:t>
            </a:r>
            <a:r>
              <a:rPr lang="vi-VN" sz="2100" b="1" kern="0">
                <a:solidFill>
                  <a:srgbClr val="FF0066"/>
                </a:solidFill>
                <a:latin typeface="Arial" charset="0"/>
              </a:rPr>
              <a:t>nghiệp trong nước và ngoài nước </a:t>
            </a:r>
            <a:r>
              <a:rPr lang="vi-VN" sz="2100" b="1" kern="0">
                <a:solidFill>
                  <a:srgbClr val="0000FF"/>
                </a:solidFill>
                <a:latin typeface="Arial" charset="0"/>
              </a:rPr>
              <a:t>cung cấp dịch vụ </a:t>
            </a:r>
            <a:r>
              <a:rPr lang="de-DE" sz="2100" b="1" kern="0">
                <a:solidFill>
                  <a:srgbClr val="0000FF"/>
                </a:solidFill>
                <a:latin typeface="Arial" charset="0"/>
              </a:rPr>
              <a:t>trên mạng viễn thông, mạng Internet, các dịch vụ gia tăng trên không gian mạng tại Việt Nam </a:t>
            </a:r>
            <a:r>
              <a:rPr lang="vi-VN" sz="2100" b="1" kern="0">
                <a:solidFill>
                  <a:srgbClr val="0000FF"/>
                </a:solidFill>
                <a:latin typeface="Arial" charset="0"/>
              </a:rPr>
              <a:t>có trách nhiệm sau </a:t>
            </a:r>
            <a:r>
              <a:rPr lang="vi-VN" sz="2100" b="1" kern="0" smtClean="0">
                <a:solidFill>
                  <a:srgbClr val="0000FF"/>
                </a:solidFill>
                <a:latin typeface="Arial" charset="0"/>
              </a:rPr>
              <a:t>đây:</a:t>
            </a:r>
            <a:endParaRPr lang="en-US" sz="21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lphaLcParenR"/>
              <a:defRPr/>
            </a:pPr>
            <a:r>
              <a:rPr lang="vi-VN" sz="2100" b="1" kern="0" smtClean="0">
                <a:solidFill>
                  <a:srgbClr val="0000FF"/>
                </a:solidFill>
                <a:latin typeface="Arial" charset="0"/>
              </a:rPr>
              <a:t>Xác </a:t>
            </a:r>
            <a:r>
              <a:rPr lang="vi-VN" sz="2100" b="1" kern="0">
                <a:solidFill>
                  <a:srgbClr val="0000FF"/>
                </a:solidFill>
                <a:latin typeface="Arial" charset="0"/>
              </a:rPr>
              <a:t>thực thông tin khi người dùng đăng ký tài khoản số; bảo mật thông tin, tài khoản của người dùng; </a:t>
            </a:r>
            <a:r>
              <a:rPr lang="vi-VN" sz="2100" b="1" kern="0">
                <a:solidFill>
                  <a:srgbClr val="FF0066"/>
                </a:solidFill>
                <a:latin typeface="Arial" charset="0"/>
              </a:rPr>
              <a:t>cung cấp thông tin người dùng cho lực lượng chuyên trách bảo vệ an ninh mạng thuộc Bộ Công an</a:t>
            </a:r>
            <a:r>
              <a:rPr lang="vi-VN" sz="2100" b="1" kern="0">
                <a:solidFill>
                  <a:srgbClr val="0000FF"/>
                </a:solidFill>
                <a:latin typeface="Arial" charset="0"/>
              </a:rPr>
              <a:t> khi có yêu cầu bằng văn bản để phục vụ điều tra, xử lý hành vi vi phạm pháp luật về an ninh mạng</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13019911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05000"/>
              </a:lnSpc>
              <a:spcBef>
                <a:spcPts val="6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26. Bảo đảm an ninh thông tin trên không gian mạng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lphaLcParenR" startAt="2"/>
              <a:defRPr/>
            </a:pPr>
            <a:r>
              <a:rPr lang="vi-VN" sz="2100" b="1" kern="0" smtClean="0">
                <a:solidFill>
                  <a:srgbClr val="0000FF"/>
                </a:solidFill>
                <a:latin typeface="Arial" charset="0"/>
              </a:rPr>
              <a:t>Ngăn </a:t>
            </a:r>
            <a:r>
              <a:rPr lang="vi-VN" sz="2100" b="1" kern="0">
                <a:solidFill>
                  <a:srgbClr val="0000FF"/>
                </a:solidFill>
                <a:latin typeface="Arial" charset="0"/>
              </a:rPr>
              <a:t>chặn việc chia sẻ thông tin, xóa bỏ thông tin có nội dung quy định tại các khoản 1, 2, 3, 4 và 5 Điều 16 của Luật này trên dịch vụ hoặc hệ thống thông tin do cơ quan, tổ chức trực tiếp quản lý </a:t>
            </a:r>
            <a:r>
              <a:rPr lang="de-DE" sz="2100" b="1" kern="0">
                <a:solidFill>
                  <a:srgbClr val="0000FF"/>
                </a:solidFill>
                <a:latin typeface="Arial" charset="0"/>
              </a:rPr>
              <a:t>chậm nhất là 24 giờ kể từ thời điểm có yêu cầu của lực lượng chuyên trách bảo vệ an ninh mạng thuộc Bộ Công an hoặc cơ quan có thẩm quyền của Bộ </a:t>
            </a:r>
            <a:r>
              <a:rPr lang="de-DE" sz="2100" b="1" kern="0" smtClean="0">
                <a:solidFill>
                  <a:srgbClr val="0000FF"/>
                </a:solidFill>
                <a:latin typeface="Arial" charset="0"/>
              </a:rPr>
              <a:t>TT-TT </a:t>
            </a:r>
            <a:r>
              <a:rPr lang="vi-VN" sz="2100" b="1" kern="0" smtClean="0">
                <a:solidFill>
                  <a:srgbClr val="0000FF"/>
                </a:solidFill>
                <a:latin typeface="Arial" charset="0"/>
              </a:rPr>
              <a:t>và </a:t>
            </a:r>
            <a:r>
              <a:rPr lang="vi-VN" sz="2100" b="1" kern="0">
                <a:solidFill>
                  <a:srgbClr val="0000FF"/>
                </a:solidFill>
                <a:latin typeface="Arial" charset="0"/>
              </a:rPr>
              <a:t>lưu nhật ký hệ thống để phục vụ điều tra, xử lý hành vi vi phạm pháp luật về an ninh mạng trong thời gian theo quy định của Chính </a:t>
            </a:r>
            <a:r>
              <a:rPr lang="vi-VN" sz="2100" b="1" kern="0" smtClean="0">
                <a:solidFill>
                  <a:srgbClr val="0000FF"/>
                </a:solidFill>
                <a:latin typeface="Arial" charset="0"/>
              </a:rPr>
              <a:t>phủ;</a:t>
            </a:r>
            <a:endParaRPr lang="en-US" sz="21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lphaLcParenR" startAt="2"/>
              <a:defRPr/>
            </a:pPr>
            <a:r>
              <a:rPr lang="de-DE" sz="2100" b="1" kern="0" smtClean="0">
                <a:solidFill>
                  <a:srgbClr val="0000FF"/>
                </a:solidFill>
                <a:latin typeface="Arial" charset="0"/>
              </a:rPr>
              <a:t>Không </a:t>
            </a:r>
            <a:r>
              <a:rPr lang="de-DE" sz="2100" b="1" kern="0">
                <a:solidFill>
                  <a:srgbClr val="0000FF"/>
                </a:solidFill>
                <a:latin typeface="Arial" charset="0"/>
              </a:rPr>
              <a:t>cung cấp hoặc ngừng cung cấp dịch vụ trên mạng viễn thông, mạng Internet, các dịch vụ gia tăng cho tổ chức, cá nhân đăng tải trên không gian mạng </a:t>
            </a:r>
            <a:r>
              <a:rPr lang="vi-VN" sz="2100" b="1" kern="0">
                <a:solidFill>
                  <a:srgbClr val="0000FF"/>
                </a:solidFill>
                <a:latin typeface="Arial" charset="0"/>
              </a:rPr>
              <a:t>thông tin có nội dung quy định tại các khoản 1, 2, 3, 4 và 5 Điều 16 của Luật này khi </a:t>
            </a:r>
            <a:r>
              <a:rPr lang="de-DE" sz="2100" b="1" kern="0">
                <a:solidFill>
                  <a:srgbClr val="0000FF"/>
                </a:solidFill>
                <a:latin typeface="Arial" charset="0"/>
              </a:rPr>
              <a:t>có yêu cầu của lực lượng chuyên trách bảo vệ an ninh mạng thuộc Bộ Công an hoặc cơ quan có thẩm quyền của Bộ </a:t>
            </a:r>
            <a:r>
              <a:rPr lang="de-DE" sz="2100" b="1" kern="0" smtClean="0">
                <a:solidFill>
                  <a:srgbClr val="0000FF"/>
                </a:solidFill>
                <a:latin typeface="Arial" charset="0"/>
              </a:rPr>
              <a:t>TT-TT.</a:t>
            </a:r>
            <a:endParaRPr lang="vi-VN" sz="2100" b="1" kern="0">
              <a:solidFill>
                <a:srgbClr val="0000FF"/>
              </a:solidFill>
              <a:latin typeface="Arial" charset="0"/>
            </a:endParaRPr>
          </a:p>
        </p:txBody>
      </p:sp>
    </p:spTree>
    <p:extLst>
      <p:ext uri="{BB962C8B-B14F-4D97-AF65-F5344CB8AC3E}">
        <p14:creationId xmlns:p14="http://schemas.microsoft.com/office/powerpoint/2010/main" val="619864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53799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05000"/>
              </a:lnSpc>
              <a:spcBef>
                <a:spcPts val="6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a:t>
            </a:r>
            <a:r>
              <a:rPr lang="en-US" sz="2300" b="1">
                <a:solidFill>
                  <a:srgbClr val="FF0000"/>
                </a:solidFill>
                <a:latin typeface="Arial" panose="020B0604020202020204" pitchFamily="34" charset="0"/>
                <a:cs typeface="Arial" panose="020B0604020202020204" pitchFamily="34" charset="0"/>
              </a:rPr>
              <a:t>26. Bảo đảm an ninh thông tin trên không gian mạng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startAt="3"/>
              <a:defRPr/>
            </a:pPr>
            <a:r>
              <a:rPr lang="vi-VN" sz="2100" b="1" kern="0" smtClean="0">
                <a:solidFill>
                  <a:srgbClr val="FF0066"/>
                </a:solidFill>
                <a:latin typeface="Arial" charset="0"/>
              </a:rPr>
              <a:t>Doanh </a:t>
            </a:r>
            <a:r>
              <a:rPr lang="vi-VN" sz="2100" b="1" kern="0">
                <a:solidFill>
                  <a:srgbClr val="FF0066"/>
                </a:solidFill>
                <a:latin typeface="Arial" charset="0"/>
              </a:rPr>
              <a:t>nghiệp trong nước và ngoài nước </a:t>
            </a:r>
            <a:r>
              <a:rPr lang="vi-VN" sz="2100" b="1" kern="0">
                <a:solidFill>
                  <a:srgbClr val="0000FF"/>
                </a:solidFill>
                <a:latin typeface="Arial" charset="0"/>
              </a:rPr>
              <a:t>cung cấp dịch vụ </a:t>
            </a:r>
            <a:r>
              <a:rPr lang="de-DE" sz="2100" b="1" kern="0">
                <a:solidFill>
                  <a:srgbClr val="0000FF"/>
                </a:solidFill>
                <a:latin typeface="Arial" charset="0"/>
              </a:rPr>
              <a:t>trên mạng viễn thông, mạng Internet, các dịch vụ gia tăng trên không gian mạng tại Việt Nam </a:t>
            </a:r>
            <a:r>
              <a:rPr lang="vi-VN" sz="2100" b="1" kern="0">
                <a:solidFill>
                  <a:srgbClr val="0000FF"/>
                </a:solidFill>
                <a:latin typeface="Arial" charset="0"/>
              </a:rPr>
              <a:t>có hoạt động thu thập, khai thác, phân tích, xử lý dữ liệu về thông tin cá nhân, dữ liệu về mối quan hệ của người sử dụng dịch vụ, dữ liệu do người sử dụng dịch vụ tại Việt Nam tạo ra </a:t>
            </a:r>
            <a:r>
              <a:rPr lang="vi-VN" sz="2100" b="1" kern="0">
                <a:solidFill>
                  <a:srgbClr val="FF0066"/>
                </a:solidFill>
                <a:latin typeface="Arial" charset="0"/>
              </a:rPr>
              <a:t>phải lưu trữ dữ liệu này tại Việt Nam </a:t>
            </a:r>
            <a:r>
              <a:rPr lang="vi-VN" sz="2100" b="1" kern="0">
                <a:solidFill>
                  <a:srgbClr val="0000FF"/>
                </a:solidFill>
                <a:latin typeface="Arial" charset="0"/>
              </a:rPr>
              <a:t>trong thời gian theo quy định của Chính </a:t>
            </a:r>
            <a:r>
              <a:rPr lang="vi-VN" sz="2100" b="1" kern="0" smtClean="0">
                <a:solidFill>
                  <a:srgbClr val="0000FF"/>
                </a:solidFill>
                <a:latin typeface="Arial" charset="0"/>
              </a:rPr>
              <a:t>phủ.</a:t>
            </a:r>
            <a:endParaRPr lang="en-US" sz="2100" b="1" kern="0" smtClean="0">
              <a:solidFill>
                <a:srgbClr val="0000FF"/>
              </a:solidFill>
              <a:latin typeface="Arial" charset="0"/>
            </a:endParaRPr>
          </a:p>
          <a:p>
            <a:pPr marL="565150" indent="0" algn="just" eaLnBrk="1" hangingPunct="1">
              <a:lnSpc>
                <a:spcPct val="110000"/>
              </a:lnSpc>
              <a:spcBef>
                <a:spcPts val="1200"/>
              </a:spcBef>
              <a:spcAft>
                <a:spcPts val="0"/>
              </a:spcAft>
              <a:buClr>
                <a:srgbClr val="FF0000"/>
              </a:buClr>
              <a:buNone/>
              <a:defRPr/>
            </a:pPr>
            <a:r>
              <a:rPr lang="vi-VN" sz="2100" b="1" kern="0" smtClean="0">
                <a:solidFill>
                  <a:srgbClr val="FF0066"/>
                </a:solidFill>
                <a:latin typeface="Arial" charset="0"/>
              </a:rPr>
              <a:t>Doanh </a:t>
            </a:r>
            <a:r>
              <a:rPr lang="vi-VN" sz="2100" b="1" kern="0">
                <a:solidFill>
                  <a:srgbClr val="FF0066"/>
                </a:solidFill>
                <a:latin typeface="Arial" charset="0"/>
              </a:rPr>
              <a:t>nghiệp ngoài nước quy định tại khoản này phải đặt chi nhánh hoặc văn phòng đại diện tại Việt </a:t>
            </a:r>
            <a:r>
              <a:rPr lang="vi-VN" sz="2100" b="1" kern="0" smtClean="0">
                <a:solidFill>
                  <a:srgbClr val="FF0066"/>
                </a:solidFill>
                <a:latin typeface="Arial" charset="0"/>
              </a:rPr>
              <a:t>Nam.</a:t>
            </a:r>
            <a:endParaRPr lang="en-US" sz="2100" b="1" kern="0" smtClean="0">
              <a:solidFill>
                <a:srgbClr val="FF0066"/>
              </a:solidFill>
              <a:latin typeface="Arial" charset="0"/>
            </a:endParaRPr>
          </a:p>
          <a:p>
            <a:pPr indent="-457200" algn="just" eaLnBrk="1" hangingPunct="1">
              <a:lnSpc>
                <a:spcPct val="110000"/>
              </a:lnSpc>
              <a:spcBef>
                <a:spcPts val="1200"/>
              </a:spcBef>
              <a:spcAft>
                <a:spcPts val="0"/>
              </a:spcAft>
              <a:buClr>
                <a:srgbClr val="FF0000"/>
              </a:buClr>
              <a:buFont typeface="+mj-lt"/>
              <a:buAutoNum type="arabicPeriod" startAt="4"/>
              <a:defRPr/>
            </a:pPr>
            <a:r>
              <a:rPr lang="vi-VN" sz="2100" b="1" kern="0" smtClean="0">
                <a:solidFill>
                  <a:srgbClr val="0000FF"/>
                </a:solidFill>
                <a:latin typeface="Arial" charset="0"/>
              </a:rPr>
              <a:t>Chính </a:t>
            </a:r>
            <a:r>
              <a:rPr lang="vi-VN" sz="2100" b="1" kern="0">
                <a:solidFill>
                  <a:srgbClr val="0000FF"/>
                </a:solidFill>
                <a:latin typeface="Arial" charset="0"/>
              </a:rPr>
              <a:t>phủ quy định chi tiết khoản 3 Điều này</a:t>
            </a:r>
            <a:r>
              <a:rPr lang="vi-VN" sz="2100" b="1" kern="0" smtClean="0">
                <a:solidFill>
                  <a:srgbClr val="0000FF"/>
                </a:solidFill>
                <a:latin typeface="Arial" charset="0"/>
              </a:rPr>
              <a:t>.</a:t>
            </a:r>
            <a:endParaRPr lang="vi-VN" sz="2100" b="1" kern="0">
              <a:solidFill>
                <a:srgbClr val="0000FF"/>
              </a:solidFill>
              <a:latin typeface="Arial" charset="0"/>
            </a:endParaRPr>
          </a:p>
        </p:txBody>
      </p:sp>
    </p:spTree>
    <p:extLst>
      <p:ext uri="{BB962C8B-B14F-4D97-AF65-F5344CB8AC3E}">
        <p14:creationId xmlns:p14="http://schemas.microsoft.com/office/powerpoint/2010/main" val="26701729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05000"/>
              </a:lnSpc>
              <a:spcBef>
                <a:spcPts val="6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29. Bảo vệ trẻ em trên không gian mạng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8000"/>
              </a:lnSpc>
              <a:spcBef>
                <a:spcPts val="800"/>
              </a:spcBef>
              <a:spcAft>
                <a:spcPts val="0"/>
              </a:spcAft>
              <a:buClr>
                <a:srgbClr val="FF0000"/>
              </a:buClr>
              <a:buFont typeface="+mj-lt"/>
              <a:buAutoNum type="arabicPeriod"/>
              <a:defRPr/>
            </a:pPr>
            <a:r>
              <a:rPr lang="vi-VN" sz="1950" b="1" kern="0" smtClean="0">
                <a:solidFill>
                  <a:srgbClr val="0000FF"/>
                </a:solidFill>
                <a:latin typeface="Arial" charset="0"/>
              </a:rPr>
              <a:t>Trẻ </a:t>
            </a:r>
            <a:r>
              <a:rPr lang="vi-VN" sz="1950" b="1" kern="0">
                <a:solidFill>
                  <a:srgbClr val="0000FF"/>
                </a:solidFill>
                <a:latin typeface="Arial" charset="0"/>
              </a:rPr>
              <a:t>em có quyền được bảo vệ, tiếp cận thông tin, tham gia hoạt động xã hội, vui chơi, giải trí, giữ bí mật cá nhân, đời sống riêng tư và các quyền khác khi tham gia trên không gian </a:t>
            </a:r>
            <a:r>
              <a:rPr lang="vi-VN" sz="1950" b="1" kern="0" smtClean="0">
                <a:solidFill>
                  <a:srgbClr val="0000FF"/>
                </a:solidFill>
                <a:latin typeface="Arial" charset="0"/>
              </a:rPr>
              <a:t>mạng.</a:t>
            </a:r>
            <a:endParaRPr lang="en-US" sz="1950" b="1" kern="0" smtClean="0">
              <a:solidFill>
                <a:srgbClr val="0000FF"/>
              </a:solidFill>
              <a:latin typeface="Arial" charset="0"/>
            </a:endParaRPr>
          </a:p>
          <a:p>
            <a:pPr indent="-457200" algn="just" eaLnBrk="1" hangingPunct="1">
              <a:lnSpc>
                <a:spcPct val="108000"/>
              </a:lnSpc>
              <a:spcBef>
                <a:spcPts val="800"/>
              </a:spcBef>
              <a:spcAft>
                <a:spcPts val="0"/>
              </a:spcAft>
              <a:buClr>
                <a:srgbClr val="FF0000"/>
              </a:buClr>
              <a:buFont typeface="+mj-lt"/>
              <a:buAutoNum type="arabicPeriod"/>
              <a:defRPr/>
            </a:pPr>
            <a:r>
              <a:rPr lang="vi-VN" sz="1950" b="1" kern="0" smtClean="0">
                <a:solidFill>
                  <a:srgbClr val="0000FF"/>
                </a:solidFill>
                <a:latin typeface="Arial" charset="0"/>
              </a:rPr>
              <a:t>Chủ </a:t>
            </a:r>
            <a:r>
              <a:rPr lang="vi-VN" sz="1950" b="1" kern="0">
                <a:solidFill>
                  <a:srgbClr val="0000FF"/>
                </a:solidFill>
                <a:latin typeface="Arial" charset="0"/>
              </a:rPr>
              <a:t>quản </a:t>
            </a:r>
            <a:r>
              <a:rPr lang="en-US" sz="1950" b="1" kern="0" smtClean="0">
                <a:solidFill>
                  <a:srgbClr val="0000FF"/>
                </a:solidFill>
                <a:latin typeface="Arial" charset="0"/>
              </a:rPr>
              <a:t>HTTT</a:t>
            </a:r>
            <a:r>
              <a:rPr lang="vi-VN" sz="1950" b="1" kern="0" smtClean="0">
                <a:solidFill>
                  <a:srgbClr val="0000FF"/>
                </a:solidFill>
                <a:latin typeface="Arial" charset="0"/>
              </a:rPr>
              <a:t>, </a:t>
            </a:r>
            <a:r>
              <a:rPr lang="vi-VN" sz="1950" b="1" kern="0">
                <a:solidFill>
                  <a:srgbClr val="0000FF"/>
                </a:solidFill>
                <a:latin typeface="Arial" charset="0"/>
              </a:rPr>
              <a:t>doanh nghiệp cung cấp dịch vụ trên mạng viễn thông, mạng Internet, </a:t>
            </a:r>
            <a:r>
              <a:rPr lang="de-DE" sz="1950" b="1" kern="0">
                <a:solidFill>
                  <a:srgbClr val="0000FF"/>
                </a:solidFill>
                <a:latin typeface="Arial" charset="0"/>
              </a:rPr>
              <a:t>các dịch vụ gia tăng trên không gian mạng </a:t>
            </a:r>
            <a:r>
              <a:rPr lang="vi-VN" sz="1950" b="1" kern="0">
                <a:solidFill>
                  <a:srgbClr val="0000FF"/>
                </a:solidFill>
                <a:latin typeface="Arial" charset="0"/>
              </a:rPr>
              <a:t>có trách nhiệm kiểm soát nội dung thông tin trên </a:t>
            </a:r>
            <a:r>
              <a:rPr lang="en-US" sz="1950" b="1" kern="0" smtClean="0">
                <a:solidFill>
                  <a:srgbClr val="0000FF"/>
                </a:solidFill>
                <a:latin typeface="Arial" charset="0"/>
              </a:rPr>
              <a:t>HTTT </a:t>
            </a:r>
            <a:r>
              <a:rPr lang="vi-VN" sz="1950" b="1" kern="0" smtClean="0">
                <a:solidFill>
                  <a:srgbClr val="0000FF"/>
                </a:solidFill>
                <a:latin typeface="Arial" charset="0"/>
              </a:rPr>
              <a:t>hoặc </a:t>
            </a:r>
            <a:r>
              <a:rPr lang="vi-VN" sz="1950" b="1" kern="0">
                <a:solidFill>
                  <a:srgbClr val="0000FF"/>
                </a:solidFill>
                <a:latin typeface="Arial" charset="0"/>
              </a:rPr>
              <a:t>trên dịch vụ do doanh nghiệp cung cấp </a:t>
            </a:r>
            <a:r>
              <a:rPr lang="de-DE" sz="1950" b="1" kern="0">
                <a:solidFill>
                  <a:srgbClr val="0000FF"/>
                </a:solidFill>
                <a:latin typeface="Arial" charset="0"/>
              </a:rPr>
              <a:t>để không </a:t>
            </a:r>
            <a:r>
              <a:rPr lang="vi-VN" sz="1950" b="1" kern="0">
                <a:solidFill>
                  <a:srgbClr val="0000FF"/>
                </a:solidFill>
                <a:latin typeface="Arial" charset="0"/>
              </a:rPr>
              <a:t>gây nguy hại cho trẻ em, </a:t>
            </a:r>
            <a:r>
              <a:rPr lang="de-DE" sz="1950" b="1" kern="0">
                <a:solidFill>
                  <a:srgbClr val="0000FF"/>
                </a:solidFill>
                <a:latin typeface="Arial" charset="0"/>
              </a:rPr>
              <a:t>xâm phạm đến trẻ em, quyền trẻ em; </a:t>
            </a:r>
            <a:r>
              <a:rPr lang="vi-VN" sz="1950" b="1" kern="0">
                <a:solidFill>
                  <a:srgbClr val="0000FF"/>
                </a:solidFill>
                <a:latin typeface="Arial" charset="0"/>
              </a:rPr>
              <a:t>ngăn chặn việc chia sẻ và xóa bỏ thông tin có nội dung gây nguy hại cho trẻ em, </a:t>
            </a:r>
            <a:r>
              <a:rPr lang="de-DE" sz="1950" b="1" kern="0">
                <a:solidFill>
                  <a:srgbClr val="0000FF"/>
                </a:solidFill>
                <a:latin typeface="Arial" charset="0"/>
              </a:rPr>
              <a:t>xâm phạm đến trẻ em, quyền trẻ em; kịp thời thông báo, phối hợp với lực lượng chuyên trách bảo vệ an ninh mạng thuộc Bộ Công an để xử </a:t>
            </a:r>
            <a:r>
              <a:rPr lang="de-DE" sz="1950" b="1" kern="0" smtClean="0">
                <a:solidFill>
                  <a:srgbClr val="0000FF"/>
                </a:solidFill>
                <a:latin typeface="Arial" charset="0"/>
              </a:rPr>
              <a:t>lý.</a:t>
            </a:r>
          </a:p>
          <a:p>
            <a:pPr indent="-457200" algn="just" eaLnBrk="1" hangingPunct="1">
              <a:lnSpc>
                <a:spcPct val="108000"/>
              </a:lnSpc>
              <a:spcBef>
                <a:spcPts val="800"/>
              </a:spcBef>
              <a:spcAft>
                <a:spcPts val="0"/>
              </a:spcAft>
              <a:buClr>
                <a:srgbClr val="FF0000"/>
              </a:buClr>
              <a:buFont typeface="+mj-lt"/>
              <a:buAutoNum type="arabicPeriod"/>
              <a:defRPr/>
            </a:pPr>
            <a:r>
              <a:rPr lang="de-DE" sz="1950" b="1" kern="0" smtClean="0">
                <a:solidFill>
                  <a:srgbClr val="0000FF"/>
                </a:solidFill>
                <a:latin typeface="Arial" charset="0"/>
              </a:rPr>
              <a:t>Cơ </a:t>
            </a:r>
            <a:r>
              <a:rPr lang="de-DE" sz="1950" b="1" kern="0">
                <a:solidFill>
                  <a:srgbClr val="0000FF"/>
                </a:solidFill>
                <a:latin typeface="Arial" charset="0"/>
              </a:rPr>
              <a:t>quan, tổ chức, cá nhân tham gia hoạt động trên không gian mạng có trách nhiệm phối hợp với cơ quan có thẩm quyền trong bảo đảm quyền của trẻ em trên không gian mạng, ngăn chặn thông tin có nội dung gây nguy hại cho trẻ em theo quy định của Luật này và pháp luật về trẻ em</a:t>
            </a:r>
            <a:r>
              <a:rPr lang="de-DE" sz="1950" b="1" kern="0" smtClean="0">
                <a:solidFill>
                  <a:srgbClr val="0000FF"/>
                </a:solidFill>
                <a:latin typeface="Arial" charset="0"/>
              </a:rPr>
              <a:t>.</a:t>
            </a:r>
            <a:endParaRPr lang="en-US" sz="1950" b="1" kern="0">
              <a:solidFill>
                <a:srgbClr val="0000FF"/>
              </a:solidFill>
              <a:latin typeface="Arial" charset="0"/>
            </a:endParaRPr>
          </a:p>
        </p:txBody>
      </p:sp>
    </p:spTree>
    <p:extLst>
      <p:ext uri="{BB962C8B-B14F-4D97-AF65-F5344CB8AC3E}">
        <p14:creationId xmlns:p14="http://schemas.microsoft.com/office/powerpoint/2010/main" val="24886200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indent="-457200" algn="ctr" eaLnBrk="1" hangingPunct="1">
              <a:lnSpc>
                <a:spcPct val="105000"/>
              </a:lnSpc>
              <a:spcBef>
                <a:spcPts val="600"/>
              </a:spcBef>
              <a:spcAft>
                <a:spcPts val="0"/>
              </a:spcAft>
              <a:defRPr/>
            </a:pP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29. Bảo vệ trẻ em trên không gian mạng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startAt="4"/>
              <a:defRPr/>
            </a:pPr>
            <a:r>
              <a:rPr lang="de-DE" sz="2200" b="1" kern="0" smtClean="0">
                <a:solidFill>
                  <a:srgbClr val="0000FF"/>
                </a:solidFill>
                <a:latin typeface="Arial" charset="0"/>
              </a:rPr>
              <a:t>Cơ </a:t>
            </a:r>
            <a:r>
              <a:rPr lang="de-DE" sz="2200" b="1" kern="0">
                <a:solidFill>
                  <a:srgbClr val="0000FF"/>
                </a:solidFill>
                <a:latin typeface="Arial" charset="0"/>
              </a:rPr>
              <a:t>quan, tổ chức, cha mẹ, giáo viên, người chăm sóc trẻ em và cá nhân khác liên quan có trách nhiệm bảo đảm quyền của trẻ em, bảo vệ trẻ em khi tham gia không gian mạng theo quy định của pháp luật về trẻ </a:t>
            </a:r>
            <a:r>
              <a:rPr lang="de-DE" sz="2200" b="1" kern="0" smtClean="0">
                <a:solidFill>
                  <a:srgbClr val="0000FF"/>
                </a:solidFill>
                <a:latin typeface="Arial" charset="0"/>
              </a:rPr>
              <a:t>em.</a:t>
            </a:r>
          </a:p>
          <a:p>
            <a:pPr indent="-457200" algn="just" eaLnBrk="1" hangingPunct="1">
              <a:lnSpc>
                <a:spcPct val="114000"/>
              </a:lnSpc>
              <a:spcBef>
                <a:spcPts val="1200"/>
              </a:spcBef>
              <a:spcAft>
                <a:spcPts val="0"/>
              </a:spcAft>
              <a:buClr>
                <a:srgbClr val="FF0000"/>
              </a:buClr>
              <a:buFont typeface="+mj-lt"/>
              <a:buAutoNum type="arabicPeriod" startAt="4"/>
              <a:defRPr/>
            </a:pPr>
            <a:r>
              <a:rPr lang="de-DE" sz="2200" b="1" kern="0" smtClean="0">
                <a:solidFill>
                  <a:srgbClr val="0000FF"/>
                </a:solidFill>
                <a:latin typeface="Arial" charset="0"/>
              </a:rPr>
              <a:t>Lực </a:t>
            </a:r>
            <a:r>
              <a:rPr lang="de-DE" sz="2200" b="1" kern="0">
                <a:solidFill>
                  <a:srgbClr val="0000FF"/>
                </a:solidFill>
                <a:latin typeface="Arial" charset="0"/>
              </a:rPr>
              <a:t>lượng chuyên trách bảo vệ an ninh mạng và các cơ quan chức năng có trách nhiệm áp dụng biện pháp để phòng ngừa, phát hiện, ngăn chặn, xử lý nghiêm hành vi sử dụng không gian mạng gây nguy hại cho trẻ em, xâm phạm đến trẻ em, quyền trẻ em</a:t>
            </a:r>
            <a:r>
              <a:rPr lang="de-DE"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6964431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200" b="1">
                <a:solidFill>
                  <a:srgbClr val="FF0000"/>
                </a:solidFill>
                <a:latin typeface="Arial" panose="020B0604020202020204" pitchFamily="34" charset="0"/>
                <a:cs typeface="Arial" panose="020B0604020202020204" pitchFamily="34" charset="0"/>
              </a:rPr>
              <a:t>CHƯƠNG V. BẢO ĐẢM HOẠT ĐỘNG BẢO VỆ AN NINH MẠNG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v"/>
              <a:defRPr/>
            </a:pPr>
            <a:r>
              <a:rPr lang="en-US" sz="2100" b="1" kern="0" smtClean="0">
                <a:solidFill>
                  <a:srgbClr val="FF0066"/>
                </a:solidFill>
                <a:latin typeface="Arial" charset="0"/>
              </a:rPr>
              <a:t>Điều </a:t>
            </a:r>
            <a:r>
              <a:rPr lang="en-US" sz="2100" b="1" kern="0">
                <a:solidFill>
                  <a:srgbClr val="FF0066"/>
                </a:solidFill>
                <a:latin typeface="Arial" charset="0"/>
              </a:rPr>
              <a:t>33. Giáo dục, bồi dưỡng kiến thức, nghiệp vụ an ninh mạng</a:t>
            </a: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Nội </a:t>
            </a:r>
            <a:r>
              <a:rPr lang="vi-VN" sz="2100" b="1" kern="0">
                <a:solidFill>
                  <a:srgbClr val="0000FF"/>
                </a:solidFill>
                <a:latin typeface="Arial" charset="0"/>
              </a:rPr>
              <a:t>dung giáo dục, bồi dưỡng kiến thức an ninh mạng được đưa vào </a:t>
            </a:r>
            <a:r>
              <a:rPr lang="vi-VN" sz="2100" b="1" kern="0">
                <a:solidFill>
                  <a:srgbClr val="FF0066"/>
                </a:solidFill>
                <a:latin typeface="Arial" charset="0"/>
              </a:rPr>
              <a:t>môn học giáo dục quốc phòng và an ninh trong nhà trường</a:t>
            </a:r>
            <a:r>
              <a:rPr lang="vi-VN" sz="2100" b="1" kern="0">
                <a:solidFill>
                  <a:srgbClr val="0000FF"/>
                </a:solidFill>
                <a:latin typeface="Arial" charset="0"/>
              </a:rPr>
              <a:t>, chương trình bồi dưỡng kiến thức quốc phòng và an ninh theo quy định của Luật Giáo dục quốc phòng và an </a:t>
            </a:r>
            <a:r>
              <a:rPr lang="vi-VN" sz="2100" b="1" kern="0" smtClean="0">
                <a:solidFill>
                  <a:srgbClr val="0000FF"/>
                </a:solidFill>
                <a:latin typeface="Arial" charset="0"/>
              </a:rPr>
              <a:t>ninh.</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100" b="1" kern="0" smtClean="0">
                <a:solidFill>
                  <a:srgbClr val="0000FF"/>
                </a:solidFill>
                <a:latin typeface="Arial" charset="0"/>
              </a:rPr>
              <a:t>Bộ </a:t>
            </a:r>
            <a:r>
              <a:rPr lang="vi-VN" sz="2100" b="1" kern="0">
                <a:solidFill>
                  <a:srgbClr val="0000FF"/>
                </a:solidFill>
                <a:latin typeface="Arial" charset="0"/>
              </a:rPr>
              <a:t>Công an chủ trì, phối hợp với Bộ, ngành có liên quan tổ chức bồi dưỡng nghiệp vụ an ninh mạng cho lực lượng bảo vệ an ninh mạng và công chức, viên chức, người lao động tham gia bảo vệ an ninh </a:t>
            </a:r>
            <a:r>
              <a:rPr lang="vi-VN" sz="2100" b="1" kern="0" smtClean="0">
                <a:solidFill>
                  <a:srgbClr val="0000FF"/>
                </a:solidFill>
                <a:latin typeface="Arial" charset="0"/>
              </a:rPr>
              <a:t>mạng.</a:t>
            </a:r>
            <a:endParaRPr lang="en-US" sz="2100" b="1" kern="0" smtClean="0">
              <a:solidFill>
                <a:srgbClr val="0000FF"/>
              </a:solidFill>
              <a:latin typeface="Arial" charset="0"/>
            </a:endParaRPr>
          </a:p>
          <a:p>
            <a:pPr marL="565150" indent="0" algn="just" eaLnBrk="1" hangingPunct="1">
              <a:lnSpc>
                <a:spcPct val="114000"/>
              </a:lnSpc>
              <a:spcBef>
                <a:spcPts val="1200"/>
              </a:spcBef>
              <a:spcAft>
                <a:spcPts val="0"/>
              </a:spcAft>
              <a:buClr>
                <a:srgbClr val="FF0000"/>
              </a:buClr>
              <a:buNone/>
              <a:defRPr/>
            </a:pPr>
            <a:r>
              <a:rPr lang="vi-VN" sz="2100" b="1" kern="0" smtClean="0">
                <a:solidFill>
                  <a:srgbClr val="0000FF"/>
                </a:solidFill>
                <a:latin typeface="Arial" charset="0"/>
              </a:rPr>
              <a:t>Bộ </a:t>
            </a:r>
            <a:r>
              <a:rPr lang="vi-VN" sz="2100" b="1" kern="0">
                <a:solidFill>
                  <a:srgbClr val="0000FF"/>
                </a:solidFill>
                <a:latin typeface="Arial" charset="0"/>
              </a:rPr>
              <a:t>Quốc phòng, Ban Cơ yếu Chính phủ tổ chức bồi dưỡng nghiệp vụ an ninh mạng cho đối tượng thuộc phạm vi quản lý.</a:t>
            </a:r>
            <a:endParaRPr lang="en-US" sz="2100" b="1" kern="0">
              <a:solidFill>
                <a:srgbClr val="0000FF"/>
              </a:solidFill>
              <a:latin typeface="Arial" charset="0"/>
            </a:endParaRPr>
          </a:p>
        </p:txBody>
      </p:sp>
    </p:spTree>
    <p:extLst>
      <p:ext uri="{BB962C8B-B14F-4D97-AF65-F5344CB8AC3E}">
        <p14:creationId xmlns:p14="http://schemas.microsoft.com/office/powerpoint/2010/main" val="20327722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r>
              <a:rPr lang="en-US" sz="2600" b="1" smtClean="0">
                <a:solidFill>
                  <a:srgbClr val="FF0000"/>
                </a:solidFill>
                <a:latin typeface="Arial" panose="020B0604020202020204" pitchFamily="34" charset="0"/>
                <a:cs typeface="Arial" panose="020B0604020202020204" pitchFamily="34" charset="0"/>
              </a:rPr>
              <a:t>Điều </a:t>
            </a:r>
            <a:r>
              <a:rPr lang="en-US" sz="2600" b="1">
                <a:solidFill>
                  <a:srgbClr val="FF0000"/>
                </a:solidFill>
                <a:latin typeface="Arial" panose="020B0604020202020204" pitchFamily="34" charset="0"/>
                <a:cs typeface="Arial" panose="020B0604020202020204" pitchFamily="34" charset="0"/>
              </a:rPr>
              <a:t>34. Phổ biến kiến thức về an ninh mạng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0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Nhà </a:t>
            </a:r>
            <a:r>
              <a:rPr lang="vi-VN" sz="2300" b="1" kern="0">
                <a:solidFill>
                  <a:srgbClr val="0000FF"/>
                </a:solidFill>
                <a:latin typeface="Arial" charset="0"/>
              </a:rPr>
              <a:t>nước có chính sách phổ biến kiến thức về an ninh mạng trong phạm vi cả nước, khuyến khích cơ quan nhà nước phối hợp với tổ chức tư nhân, cá nhân thực hiện chương trình giáo dục và nâng cao nhận thức về an ninh </a:t>
            </a:r>
            <a:r>
              <a:rPr lang="vi-VN" sz="2300" b="1" kern="0" smtClean="0">
                <a:solidFill>
                  <a:srgbClr val="0000FF"/>
                </a:solidFill>
                <a:latin typeface="Arial" charset="0"/>
              </a:rPr>
              <a:t>mạng.</a:t>
            </a:r>
            <a:endParaRPr lang="en-US" sz="23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Bộ</a:t>
            </a:r>
            <a:r>
              <a:rPr lang="vi-VN" sz="2300" b="1" kern="0">
                <a:solidFill>
                  <a:srgbClr val="0000FF"/>
                </a:solidFill>
                <a:latin typeface="Arial" charset="0"/>
              </a:rPr>
              <a:t>, ngành, cơ quan, tổ chức có trách nhiệm xây dựng và triển khai hoạt động phổ biến kiến thức về an ninh mạng cho cán bộ, công chức, viên chức, người lao động trong Bộ, ngành, cơ quan, tổ </a:t>
            </a:r>
            <a:r>
              <a:rPr lang="vi-VN" sz="2300" b="1" kern="0" smtClean="0">
                <a:solidFill>
                  <a:srgbClr val="0000FF"/>
                </a:solidFill>
                <a:latin typeface="Arial" charset="0"/>
              </a:rPr>
              <a:t>chức.</a:t>
            </a:r>
            <a:endParaRPr lang="en-US" sz="2300" b="1" kern="0" smtClean="0">
              <a:solidFill>
                <a:srgbClr val="0000FF"/>
              </a:solidFill>
              <a:latin typeface="Arial" charset="0"/>
            </a:endParaRPr>
          </a:p>
          <a:p>
            <a:pPr indent="-457200" algn="just" eaLnBrk="1" hangingPunct="1">
              <a:lnSpc>
                <a:spcPct val="110000"/>
              </a:lnSpc>
              <a:spcBef>
                <a:spcPts val="1200"/>
              </a:spcBef>
              <a:spcAft>
                <a:spcPts val="0"/>
              </a:spcAft>
              <a:buClr>
                <a:srgbClr val="FF0000"/>
              </a:buClr>
              <a:buFont typeface="+mj-lt"/>
              <a:buAutoNum type="arabicPeriod"/>
              <a:defRPr/>
            </a:pPr>
            <a:r>
              <a:rPr lang="vi-VN" sz="2300" b="1" kern="0" smtClean="0">
                <a:solidFill>
                  <a:srgbClr val="FF0066"/>
                </a:solidFill>
                <a:latin typeface="Arial" charset="0"/>
              </a:rPr>
              <a:t>Ủy </a:t>
            </a:r>
            <a:r>
              <a:rPr lang="vi-VN" sz="2300" b="1" kern="0">
                <a:solidFill>
                  <a:srgbClr val="FF0066"/>
                </a:solidFill>
                <a:latin typeface="Arial" charset="0"/>
              </a:rPr>
              <a:t>ban nhân dân cấp tỉnh </a:t>
            </a:r>
            <a:r>
              <a:rPr lang="vi-VN" sz="2300" b="1" kern="0">
                <a:solidFill>
                  <a:srgbClr val="0000FF"/>
                </a:solidFill>
                <a:latin typeface="Arial" charset="0"/>
              </a:rPr>
              <a:t>có trách nhiệm xây dựng và triển khai hoạt động phổ biến kiến thức, nâng cao nhận thức về an ninh mạng cho cơ quan, tổ chức, cá nhân của địa phương</a:t>
            </a:r>
            <a:r>
              <a:rPr lang="vi-VN" sz="2300" b="1" kern="0" smtClean="0">
                <a:solidFill>
                  <a:srgbClr val="0000FF"/>
                </a:solidFill>
                <a:latin typeface="Arial" charset="0"/>
              </a:rPr>
              <a:t>.</a:t>
            </a:r>
            <a:endParaRPr lang="en-US" sz="2300" b="1" kern="0">
              <a:solidFill>
                <a:srgbClr val="0000FF"/>
              </a:solidFill>
              <a:latin typeface="Arial" charset="0"/>
            </a:endParaRPr>
          </a:p>
        </p:txBody>
      </p:sp>
    </p:spTree>
    <p:extLst>
      <p:ext uri="{BB962C8B-B14F-4D97-AF65-F5344CB8AC3E}">
        <p14:creationId xmlns:p14="http://schemas.microsoft.com/office/powerpoint/2010/main" val="13205127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300" b="1">
                <a:solidFill>
                  <a:srgbClr val="FF0000"/>
                </a:solidFill>
                <a:latin typeface="Arial" panose="020B0604020202020204" pitchFamily="34" charset="0"/>
                <a:cs typeface="Arial" panose="020B0604020202020204" pitchFamily="34" charset="0"/>
              </a:rPr>
              <a:t>CHƯƠNG VI. TRÁCH NHIỆM CỦA CƠ QUAN, TỔ CHỨC,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en-US" sz="2300" b="1" smtClean="0">
                <a:solidFill>
                  <a:srgbClr val="FF0000"/>
                </a:solidFill>
                <a:latin typeface="Arial" panose="020B0604020202020204" pitchFamily="34" charset="0"/>
                <a:cs typeface="Arial" panose="020B0604020202020204" pitchFamily="34" charset="0"/>
              </a:rPr>
              <a:t>CÁ </a:t>
            </a:r>
            <a:r>
              <a:rPr lang="en-US" sz="2300" b="1">
                <a:solidFill>
                  <a:srgbClr val="FF0000"/>
                </a:solidFill>
                <a:latin typeface="Arial" panose="020B0604020202020204" pitchFamily="34" charset="0"/>
                <a:cs typeface="Arial" panose="020B0604020202020204" pitchFamily="34" charset="0"/>
              </a:rPr>
              <a:t>NHÂN</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v"/>
              <a:defRPr/>
            </a:pPr>
            <a:r>
              <a:rPr lang="en-US" sz="2100" b="1" kern="0" smtClean="0">
                <a:solidFill>
                  <a:srgbClr val="FF0066"/>
                </a:solidFill>
                <a:latin typeface="Arial" charset="0"/>
              </a:rPr>
              <a:t>Điều </a:t>
            </a:r>
            <a:r>
              <a:rPr lang="en-US" sz="2100" b="1" kern="0">
                <a:solidFill>
                  <a:srgbClr val="FF0066"/>
                </a:solidFill>
                <a:latin typeface="Arial" charset="0"/>
              </a:rPr>
              <a:t>36. Trách nhiệm của Bộ Công </a:t>
            </a:r>
            <a:r>
              <a:rPr lang="en-US" sz="2100" b="1" kern="0" smtClean="0">
                <a:solidFill>
                  <a:srgbClr val="FF0066"/>
                </a:solidFill>
                <a:latin typeface="Arial" charset="0"/>
              </a:rPr>
              <a:t>an</a:t>
            </a:r>
          </a:p>
          <a:p>
            <a:pPr marL="565150" indent="0" algn="just" eaLnBrk="1" hangingPunct="1">
              <a:lnSpc>
                <a:spcPct val="114000"/>
              </a:lnSpc>
              <a:spcBef>
                <a:spcPts val="1200"/>
              </a:spcBef>
              <a:spcAft>
                <a:spcPts val="0"/>
              </a:spcAft>
              <a:buClr>
                <a:srgbClr val="FF0000"/>
              </a:buClr>
              <a:buNone/>
              <a:defRPr/>
            </a:pPr>
            <a:r>
              <a:rPr lang="vi-VN" sz="2100" b="1" kern="0" smtClean="0">
                <a:solidFill>
                  <a:srgbClr val="0000FF"/>
                </a:solidFill>
                <a:latin typeface="Arial" charset="0"/>
              </a:rPr>
              <a:t>Bộ Công an chịu trách nhiệm trước Chính phủ thực hiện quản lý nhà nước về an ninh mạng và có nhiệm vụ, quyền hạn sau đây, trừ nội dung thuộc trách nhiệm của Bộ Quốc phòng và Ban Cơ yếu Chính phủ:</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Wingdings" pitchFamily="2" charset="2"/>
              <a:buChar char="v"/>
              <a:defRPr/>
            </a:pPr>
            <a:r>
              <a:rPr lang="en-US" sz="2100" b="1" kern="0" smtClean="0">
                <a:solidFill>
                  <a:srgbClr val="FF0066"/>
                </a:solidFill>
                <a:latin typeface="Arial" charset="0"/>
              </a:rPr>
              <a:t>Điều </a:t>
            </a:r>
            <a:r>
              <a:rPr lang="en-US" sz="2100" b="1" kern="0">
                <a:solidFill>
                  <a:srgbClr val="FF0066"/>
                </a:solidFill>
                <a:latin typeface="Arial" charset="0"/>
              </a:rPr>
              <a:t>37. Trách nhiệm của Bộ Quốc </a:t>
            </a:r>
            <a:r>
              <a:rPr lang="en-US" sz="2100" b="1" kern="0" smtClean="0">
                <a:solidFill>
                  <a:srgbClr val="FF0066"/>
                </a:solidFill>
                <a:latin typeface="Arial" charset="0"/>
              </a:rPr>
              <a:t>phòng</a:t>
            </a:r>
          </a:p>
          <a:p>
            <a:pPr marL="565150" indent="0" algn="just" eaLnBrk="1" hangingPunct="1">
              <a:lnSpc>
                <a:spcPct val="114000"/>
              </a:lnSpc>
              <a:spcBef>
                <a:spcPts val="1200"/>
              </a:spcBef>
              <a:spcAft>
                <a:spcPts val="0"/>
              </a:spcAft>
              <a:buClr>
                <a:srgbClr val="FF0000"/>
              </a:buClr>
              <a:buNone/>
              <a:defRPr/>
            </a:pPr>
            <a:r>
              <a:rPr lang="vi-VN" sz="2100" b="1" kern="0" smtClean="0">
                <a:solidFill>
                  <a:srgbClr val="0000FF"/>
                </a:solidFill>
                <a:latin typeface="Arial" charset="0"/>
              </a:rPr>
              <a:t>Bộ </a:t>
            </a:r>
            <a:r>
              <a:rPr lang="vi-VN" sz="2100" b="1" kern="0">
                <a:solidFill>
                  <a:srgbClr val="0000FF"/>
                </a:solidFill>
                <a:latin typeface="Arial" charset="0"/>
              </a:rPr>
              <a:t>Quốc phòng chịu trách nhiệm trước Chính phủ thực hiện quản lý nhà nước về an ninh mạng trong phạm vi quản lý và có nhiệm vụ, quyền hạn sau </a:t>
            </a:r>
            <a:r>
              <a:rPr lang="vi-VN" sz="2100" b="1" kern="0" smtClean="0">
                <a:solidFill>
                  <a:srgbClr val="0000FF"/>
                </a:solidFill>
                <a:latin typeface="Arial" charset="0"/>
              </a:rPr>
              <a:t>đây:</a:t>
            </a:r>
            <a:endParaRPr lang="en-US" sz="21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Wingdings" pitchFamily="2" charset="2"/>
              <a:buChar char="v"/>
              <a:defRPr/>
            </a:pPr>
            <a:r>
              <a:rPr lang="en-US" sz="2100" b="1" kern="0" smtClean="0">
                <a:solidFill>
                  <a:srgbClr val="FF0066"/>
                </a:solidFill>
                <a:latin typeface="Arial" charset="0"/>
              </a:rPr>
              <a:t>Điều </a:t>
            </a:r>
            <a:r>
              <a:rPr lang="en-US" sz="2100" b="1" kern="0">
                <a:solidFill>
                  <a:srgbClr val="FF0066"/>
                </a:solidFill>
                <a:latin typeface="Arial" charset="0"/>
              </a:rPr>
              <a:t>38. Trách nhiệm của Bộ Thông tin và Truyền </a:t>
            </a:r>
            <a:r>
              <a:rPr lang="en-US" sz="2100" b="1" kern="0" smtClean="0">
                <a:solidFill>
                  <a:srgbClr val="FF0066"/>
                </a:solidFill>
                <a:latin typeface="Arial" charset="0"/>
              </a:rPr>
              <a:t>thông</a:t>
            </a:r>
          </a:p>
          <a:p>
            <a:pPr marL="565150" indent="0" algn="just" eaLnBrk="1" hangingPunct="1">
              <a:lnSpc>
                <a:spcPct val="114000"/>
              </a:lnSpc>
              <a:spcBef>
                <a:spcPts val="1200"/>
              </a:spcBef>
              <a:spcAft>
                <a:spcPts val="0"/>
              </a:spcAft>
              <a:buClr>
                <a:srgbClr val="FF0000"/>
              </a:buClr>
              <a:buNone/>
              <a:defRPr/>
            </a:pPr>
            <a:r>
              <a:rPr lang="vi-VN" sz="2100" b="1" kern="0" smtClean="0">
                <a:solidFill>
                  <a:srgbClr val="0000FF"/>
                </a:solidFill>
                <a:latin typeface="Arial" charset="0"/>
              </a:rPr>
              <a:t>Phối </a:t>
            </a:r>
            <a:r>
              <a:rPr lang="vi-VN" sz="2100" b="1" kern="0">
                <a:solidFill>
                  <a:srgbClr val="0000FF"/>
                </a:solidFill>
                <a:latin typeface="Arial" charset="0"/>
              </a:rPr>
              <a:t>hợp với Bộ Công an, Bộ Quốc phòng trong bảo vệ an ninh mạng</a:t>
            </a:r>
            <a:r>
              <a:rPr lang="vi-VN"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14301704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300" b="1">
                <a:solidFill>
                  <a:srgbClr val="FF0000"/>
                </a:solidFill>
                <a:latin typeface="Arial" panose="020B0604020202020204" pitchFamily="34" charset="0"/>
                <a:cs typeface="Arial" panose="020B0604020202020204" pitchFamily="34" charset="0"/>
              </a:rPr>
              <a:t>CHƯƠNG VI. TRÁCH NHIỆM CỦA CƠ QUAN, TỔ CHỨC, </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en-US" sz="2300" b="1" smtClean="0">
                <a:solidFill>
                  <a:srgbClr val="FF0000"/>
                </a:solidFill>
                <a:latin typeface="Arial" panose="020B0604020202020204" pitchFamily="34" charset="0"/>
                <a:cs typeface="Arial" panose="020B0604020202020204" pitchFamily="34" charset="0"/>
              </a:rPr>
              <a:t>CÁ </a:t>
            </a:r>
            <a:r>
              <a:rPr lang="en-US" sz="2300" b="1">
                <a:solidFill>
                  <a:srgbClr val="FF0000"/>
                </a:solidFill>
                <a:latin typeface="Arial" panose="020B0604020202020204" pitchFamily="34" charset="0"/>
                <a:cs typeface="Arial" panose="020B0604020202020204" pitchFamily="34" charset="0"/>
              </a:rPr>
              <a:t>NHÂN</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v"/>
              <a:defRPr/>
            </a:pPr>
            <a:r>
              <a:rPr lang="en-US" sz="2300" b="1" kern="0" smtClean="0">
                <a:solidFill>
                  <a:srgbClr val="FF0066"/>
                </a:solidFill>
                <a:latin typeface="Arial" charset="0"/>
              </a:rPr>
              <a:t>Điều </a:t>
            </a:r>
            <a:r>
              <a:rPr lang="en-US" sz="2300" b="1" kern="0">
                <a:solidFill>
                  <a:srgbClr val="FF0066"/>
                </a:solidFill>
                <a:latin typeface="Arial" charset="0"/>
              </a:rPr>
              <a:t>39. </a:t>
            </a:r>
            <a:r>
              <a:rPr lang="en-US" sz="2300" b="1" kern="0">
                <a:solidFill>
                  <a:srgbClr val="0000FF"/>
                </a:solidFill>
                <a:latin typeface="Arial" charset="0"/>
              </a:rPr>
              <a:t>Trách nhiệm của Ban Cơ yếu Chính </a:t>
            </a:r>
            <a:r>
              <a:rPr lang="en-US" sz="2300" b="1" kern="0" smtClean="0">
                <a:solidFill>
                  <a:srgbClr val="0000FF"/>
                </a:solidFill>
                <a:latin typeface="Arial" charset="0"/>
              </a:rPr>
              <a:t>phủ</a:t>
            </a:r>
          </a:p>
          <a:p>
            <a:pPr indent="-457200" algn="just" eaLnBrk="1" hangingPunct="1">
              <a:lnSpc>
                <a:spcPct val="114000"/>
              </a:lnSpc>
              <a:spcBef>
                <a:spcPts val="1200"/>
              </a:spcBef>
              <a:spcAft>
                <a:spcPts val="0"/>
              </a:spcAft>
              <a:buClr>
                <a:srgbClr val="FF0000"/>
              </a:buClr>
              <a:buFont typeface="Wingdings" pitchFamily="2" charset="2"/>
              <a:buChar char="v"/>
              <a:defRPr/>
            </a:pPr>
            <a:r>
              <a:rPr lang="en-US" sz="2300" b="1" kern="0" smtClean="0">
                <a:solidFill>
                  <a:srgbClr val="FF0066"/>
                </a:solidFill>
                <a:latin typeface="Arial" charset="0"/>
              </a:rPr>
              <a:t>Điều </a:t>
            </a:r>
            <a:r>
              <a:rPr lang="en-US" sz="2300" b="1" kern="0">
                <a:solidFill>
                  <a:srgbClr val="FF0066"/>
                </a:solidFill>
                <a:latin typeface="Arial" charset="0"/>
              </a:rPr>
              <a:t>40. Trách nhiệm của Bộ, ngành, Ủy ban nhân dân cấp </a:t>
            </a:r>
            <a:r>
              <a:rPr lang="en-US" sz="2300" b="1" kern="0" smtClean="0">
                <a:solidFill>
                  <a:srgbClr val="FF0066"/>
                </a:solidFill>
                <a:latin typeface="Arial" charset="0"/>
              </a:rPr>
              <a:t>tỉnh</a:t>
            </a:r>
          </a:p>
          <a:p>
            <a:pPr marL="565150" indent="0" algn="just" eaLnBrk="1" hangingPunct="1">
              <a:lnSpc>
                <a:spcPct val="114000"/>
              </a:lnSpc>
              <a:spcBef>
                <a:spcPts val="1200"/>
              </a:spcBef>
              <a:spcAft>
                <a:spcPts val="0"/>
              </a:spcAft>
              <a:buClr>
                <a:srgbClr val="FF0000"/>
              </a:buClr>
              <a:buNone/>
              <a:defRPr/>
            </a:pPr>
            <a:r>
              <a:rPr lang="vi-VN" sz="2300" b="1" kern="0" smtClean="0">
                <a:solidFill>
                  <a:srgbClr val="0000FF"/>
                </a:solidFill>
                <a:latin typeface="Arial" charset="0"/>
              </a:rPr>
              <a:t>Trong </a:t>
            </a:r>
            <a:r>
              <a:rPr lang="vi-VN" sz="2300" b="1" kern="0">
                <a:solidFill>
                  <a:srgbClr val="0000FF"/>
                </a:solidFill>
                <a:latin typeface="Arial" charset="0"/>
              </a:rPr>
              <a:t>phạm vi nhiệm vụ, quyền hạn của mình, Bộ, ngành, </a:t>
            </a:r>
            <a:r>
              <a:rPr lang="en-US" sz="2300" b="1" kern="0" smtClean="0">
                <a:solidFill>
                  <a:srgbClr val="0000FF"/>
                </a:solidFill>
                <a:latin typeface="Arial" charset="0"/>
              </a:rPr>
              <a:t>UBND </a:t>
            </a:r>
            <a:r>
              <a:rPr lang="vi-VN" sz="2300" b="1" kern="0" smtClean="0">
                <a:solidFill>
                  <a:srgbClr val="0000FF"/>
                </a:solidFill>
                <a:latin typeface="Arial" charset="0"/>
              </a:rPr>
              <a:t>cấp </a:t>
            </a:r>
            <a:r>
              <a:rPr lang="vi-VN" sz="2300" b="1" kern="0">
                <a:solidFill>
                  <a:srgbClr val="0000FF"/>
                </a:solidFill>
                <a:latin typeface="Arial" charset="0"/>
              </a:rPr>
              <a:t>tỉnh có trách nhiệm thực hiện công tác bảo vệ an ninh mạng đối với thông tin, hệ thống thông tin thuộc phạm vi quản lý; phối hợp với Bộ Công an thực hiện quản lý nhà nước về an ninh mạng của Bộ, ngành, địa </a:t>
            </a:r>
            <a:r>
              <a:rPr lang="vi-VN" sz="2300" b="1" kern="0" smtClean="0">
                <a:solidFill>
                  <a:srgbClr val="0000FF"/>
                </a:solidFill>
                <a:latin typeface="Arial" charset="0"/>
              </a:rPr>
              <a:t>phương.</a:t>
            </a:r>
            <a:endParaRPr lang="en-US" sz="2300" b="1" kern="0" smtClean="0">
              <a:solidFill>
                <a:srgbClr val="0000FF"/>
              </a:solidFill>
              <a:latin typeface="Arial" charset="0"/>
            </a:endParaRPr>
          </a:p>
          <a:p>
            <a:pPr marL="576263" indent="-457200" algn="just" defTabSz="569913" eaLnBrk="1" hangingPunct="1">
              <a:lnSpc>
                <a:spcPct val="114000"/>
              </a:lnSpc>
              <a:spcBef>
                <a:spcPts val="1200"/>
              </a:spcBef>
              <a:spcAft>
                <a:spcPts val="0"/>
              </a:spcAft>
              <a:buClr>
                <a:srgbClr val="FF0000"/>
              </a:buClr>
              <a:buFont typeface="Wingdings" pitchFamily="2" charset="2"/>
              <a:buChar char="v"/>
              <a:defRPr/>
            </a:pPr>
            <a:r>
              <a:rPr lang="en-US" sz="2300" b="1" kern="0" smtClean="0">
                <a:solidFill>
                  <a:srgbClr val="FF0066"/>
                </a:solidFill>
                <a:latin typeface="Arial" charset="0"/>
              </a:rPr>
              <a:t>Điều </a:t>
            </a:r>
            <a:r>
              <a:rPr lang="en-US" sz="2300" b="1" kern="0">
                <a:solidFill>
                  <a:srgbClr val="FF0066"/>
                </a:solidFill>
                <a:latin typeface="Arial" charset="0"/>
              </a:rPr>
              <a:t>41. </a:t>
            </a:r>
            <a:r>
              <a:rPr lang="en-US" sz="2300" b="1" kern="0">
                <a:solidFill>
                  <a:srgbClr val="0000FF"/>
                </a:solidFill>
                <a:latin typeface="Arial" charset="0"/>
              </a:rPr>
              <a:t>Trách nhiệm của doanh nghiệp cung cấp dịch vụ trên không gian </a:t>
            </a:r>
            <a:r>
              <a:rPr lang="en-US" sz="2300" b="1" kern="0" smtClean="0">
                <a:solidFill>
                  <a:srgbClr val="0000FF"/>
                </a:solidFill>
                <a:latin typeface="Arial" charset="0"/>
              </a:rPr>
              <a:t>mạng</a:t>
            </a:r>
          </a:p>
          <a:p>
            <a:pPr marL="576263" indent="-457200" algn="just" defTabSz="569913" eaLnBrk="1" hangingPunct="1">
              <a:lnSpc>
                <a:spcPct val="114000"/>
              </a:lnSpc>
              <a:spcBef>
                <a:spcPts val="1200"/>
              </a:spcBef>
              <a:spcAft>
                <a:spcPts val="0"/>
              </a:spcAft>
              <a:buClr>
                <a:srgbClr val="FF0000"/>
              </a:buClr>
              <a:buFont typeface="Wingdings" pitchFamily="2" charset="2"/>
              <a:buChar char="v"/>
              <a:defRPr/>
            </a:pPr>
            <a:r>
              <a:rPr lang="en-US" sz="2300" b="1" kern="0" smtClean="0">
                <a:solidFill>
                  <a:srgbClr val="FF0066"/>
                </a:solidFill>
                <a:latin typeface="Arial" charset="0"/>
              </a:rPr>
              <a:t>Điều </a:t>
            </a:r>
            <a:r>
              <a:rPr lang="en-US" sz="2300" b="1" kern="0">
                <a:solidFill>
                  <a:srgbClr val="FF0066"/>
                </a:solidFill>
                <a:latin typeface="Arial" charset="0"/>
              </a:rPr>
              <a:t>42. </a:t>
            </a:r>
            <a:r>
              <a:rPr lang="en-US" sz="2300" b="1" kern="0">
                <a:solidFill>
                  <a:srgbClr val="0000FF"/>
                </a:solidFill>
                <a:latin typeface="Arial" charset="0"/>
              </a:rPr>
              <a:t>Trách nhiệm của cơ quan, tổ chức, cá nhân sử dụng không gian mạng</a:t>
            </a:r>
          </a:p>
          <a:p>
            <a:pPr indent="-457200" algn="just" eaLnBrk="1" hangingPunct="1">
              <a:lnSpc>
                <a:spcPct val="114000"/>
              </a:lnSpc>
              <a:spcBef>
                <a:spcPts val="1200"/>
              </a:spcBef>
              <a:spcAft>
                <a:spcPts val="0"/>
              </a:spcAft>
              <a:buClr>
                <a:srgbClr val="FF0000"/>
              </a:buClr>
              <a:buFont typeface="Wingdings" pitchFamily="2" charset="2"/>
              <a:buChar char="v"/>
              <a:defRPr/>
            </a:pPr>
            <a:endParaRPr lang="en-US" sz="2300" b="1" kern="0">
              <a:solidFill>
                <a:srgbClr val="0000FF"/>
              </a:solidFill>
              <a:latin typeface="Arial" charset="0"/>
            </a:endParaRPr>
          </a:p>
        </p:txBody>
      </p:sp>
    </p:spTree>
    <p:extLst>
      <p:ext uri="{BB962C8B-B14F-4D97-AF65-F5344CB8AC3E}">
        <p14:creationId xmlns:p14="http://schemas.microsoft.com/office/powerpoint/2010/main" val="16860553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96495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7006A05-71E8-4A6D-8CFB-62065BD41703}" type="slidenum">
              <a:rPr lang="en-US" smtClean="0"/>
              <a:pPr>
                <a:defRPr/>
              </a:pPr>
              <a:t>48</a:t>
            </a:fld>
            <a:endParaRPr lang="en-US"/>
          </a:p>
        </p:txBody>
      </p:sp>
      <p:sp>
        <p:nvSpPr>
          <p:cNvPr id="4" name="TextBox 3"/>
          <p:cNvSpPr txBox="1"/>
          <p:nvPr/>
        </p:nvSpPr>
        <p:spPr bwMode="auto">
          <a:xfrm>
            <a:off x="457200" y="2186214"/>
            <a:ext cx="8305800" cy="154901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nSpc>
                <a:spcPct val="150000"/>
              </a:lnSpc>
              <a:spcBef>
                <a:spcPts val="600"/>
              </a:spcBef>
              <a:spcAft>
                <a:spcPts val="600"/>
              </a:spcAft>
            </a:pPr>
            <a:r>
              <a:rPr lang="en-US" sz="7200" b="1" kern="0" smtClean="0">
                <a:solidFill>
                  <a:srgbClr val="FF0000"/>
                </a:solidFill>
                <a:latin typeface="Arial" pitchFamily="34" charset="0"/>
                <a:ea typeface="+mj-ea"/>
                <a:cs typeface="Arial" pitchFamily="34" charset="0"/>
              </a:rPr>
              <a:t>Q &amp; A</a:t>
            </a:r>
          </a:p>
        </p:txBody>
      </p:sp>
    </p:spTree>
    <p:extLst>
      <p:ext uri="{BB962C8B-B14F-4D97-AF65-F5344CB8AC3E}">
        <p14:creationId xmlns:p14="http://schemas.microsoft.com/office/powerpoint/2010/main" val="4007211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90975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7998"/>
          </a:xfrm>
          <a:prstGeom prst="rect">
            <a:avLst/>
          </a:prstGeom>
        </p:spPr>
      </p:pic>
    </p:spTree>
    <p:extLst>
      <p:ext uri="{BB962C8B-B14F-4D97-AF65-F5344CB8AC3E}">
        <p14:creationId xmlns:p14="http://schemas.microsoft.com/office/powerpoint/2010/main" val="15746559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GIỚI </a:t>
            </a:r>
            <a:r>
              <a:rPr lang="en-US" sz="2600" b="1">
                <a:solidFill>
                  <a:srgbClr val="FF0000"/>
                </a:solidFill>
                <a:latin typeface="Arial" panose="020B0604020202020204" pitchFamily="34" charset="0"/>
                <a:cs typeface="Arial" panose="020B0604020202020204" pitchFamily="34" charset="0"/>
              </a:rPr>
              <a:t>THIỆU </a:t>
            </a:r>
            <a:r>
              <a:rPr lang="en-US" sz="2600" b="1" smtClean="0">
                <a:solidFill>
                  <a:srgbClr val="FF0000"/>
                </a:solidFill>
                <a:latin typeface="Arial" panose="020B0604020202020204" pitchFamily="34" charset="0"/>
                <a:cs typeface="Arial" panose="020B0604020202020204" pitchFamily="34" charset="0"/>
              </a:rPr>
              <a:t>LUẬT AN NINH MẠNG NĂM 2018</a:t>
            </a:r>
            <a:endParaRPr lang="en-US" sz="26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3700266" y="1295400"/>
            <a:ext cx="5302447" cy="5257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14000"/>
              </a:lnSpc>
              <a:spcBef>
                <a:spcPts val="1800"/>
              </a:spcBef>
              <a:spcAft>
                <a:spcPts val="0"/>
              </a:spcAft>
              <a:buClr>
                <a:srgbClr val="FF0000"/>
              </a:buClr>
              <a:buFont typeface="Wingdings" panose="05000000000000000000" pitchFamily="2" charset="2"/>
              <a:buChar char="Ø"/>
              <a:defRPr/>
            </a:pPr>
            <a:endParaRPr lang="en-US" sz="2500" b="1" kern="0" smtClean="0">
              <a:solidFill>
                <a:srgbClr val="0000FF"/>
              </a:solidFill>
              <a:latin typeface="Arial" charset="0"/>
            </a:endParaRPr>
          </a:p>
          <a:p>
            <a:pPr marL="457200" indent="-342900" algn="just" eaLnBrk="1" hangingPunct="1">
              <a:lnSpc>
                <a:spcPct val="114000"/>
              </a:lnSpc>
              <a:spcBef>
                <a:spcPts val="1800"/>
              </a:spcBef>
              <a:spcAft>
                <a:spcPts val="0"/>
              </a:spcAft>
              <a:buClr>
                <a:srgbClr val="FF0000"/>
              </a:buClr>
              <a:buFont typeface="Wingdings" panose="05000000000000000000" pitchFamily="2" charset="2"/>
              <a:buChar char="Ø"/>
              <a:defRPr/>
            </a:pPr>
            <a:r>
              <a:rPr lang="vi-VN" sz="2500" b="1" kern="0" smtClean="0">
                <a:solidFill>
                  <a:srgbClr val="0000FF"/>
                </a:solidFill>
                <a:latin typeface="Arial" charset="0"/>
              </a:rPr>
              <a:t>Luật </a:t>
            </a:r>
            <a:r>
              <a:rPr lang="vi-VN" sz="2500" b="1" kern="0">
                <a:solidFill>
                  <a:srgbClr val="0000FF"/>
                </a:solidFill>
                <a:latin typeface="Arial" charset="0"/>
              </a:rPr>
              <a:t>An ninh mạng </a:t>
            </a:r>
            <a:r>
              <a:rPr lang="en-US" sz="2500" b="1" kern="0" smtClean="0">
                <a:solidFill>
                  <a:srgbClr val="0000FF"/>
                </a:solidFill>
                <a:latin typeface="Arial" charset="0"/>
              </a:rPr>
              <a:t>số </a:t>
            </a:r>
            <a:r>
              <a:rPr lang="en-US" sz="2500" b="1" kern="0" smtClean="0">
                <a:solidFill>
                  <a:srgbClr val="FF0000"/>
                </a:solidFill>
                <a:latin typeface="Arial" charset="0"/>
              </a:rPr>
              <a:t>24/2018/QH14</a:t>
            </a:r>
            <a:r>
              <a:rPr lang="en-US" sz="2500" b="1" kern="0" smtClean="0">
                <a:solidFill>
                  <a:srgbClr val="0000FF"/>
                </a:solidFill>
                <a:latin typeface="Arial" charset="0"/>
              </a:rPr>
              <a:t> </a:t>
            </a:r>
            <a:r>
              <a:rPr lang="vi-VN" sz="2500" b="1" kern="0">
                <a:solidFill>
                  <a:srgbClr val="0000FF"/>
                </a:solidFill>
                <a:latin typeface="Arial" charset="0"/>
              </a:rPr>
              <a:t>được Quốc hội </a:t>
            </a:r>
            <a:r>
              <a:rPr lang="vi-VN" sz="2500" b="1" kern="0" smtClean="0">
                <a:solidFill>
                  <a:srgbClr val="0000FF"/>
                </a:solidFill>
                <a:latin typeface="Arial" charset="0"/>
              </a:rPr>
              <a:t>khóa XIV</a:t>
            </a:r>
            <a:r>
              <a:rPr lang="en-US" sz="2500" b="1" kern="0" smtClean="0">
                <a:solidFill>
                  <a:srgbClr val="0000FF"/>
                </a:solidFill>
                <a:latin typeface="Arial" charset="0"/>
              </a:rPr>
              <a:t> thông qua </a:t>
            </a:r>
            <a:r>
              <a:rPr lang="vi-VN" sz="2500" b="1" kern="0" smtClean="0">
                <a:solidFill>
                  <a:srgbClr val="0000FF"/>
                </a:solidFill>
                <a:latin typeface="Arial" charset="0"/>
              </a:rPr>
              <a:t> </a:t>
            </a:r>
            <a:r>
              <a:rPr lang="vi-VN" sz="2500" b="1" kern="0">
                <a:solidFill>
                  <a:srgbClr val="0000FF"/>
                </a:solidFill>
                <a:latin typeface="Arial" charset="0"/>
              </a:rPr>
              <a:t>ngày </a:t>
            </a:r>
            <a:r>
              <a:rPr lang="vi-VN" sz="2500" b="1" kern="0" smtClean="0">
                <a:solidFill>
                  <a:srgbClr val="009900"/>
                </a:solidFill>
                <a:latin typeface="Arial" charset="0"/>
              </a:rPr>
              <a:t>12/6/2018</a:t>
            </a:r>
            <a:r>
              <a:rPr lang="en-US" sz="2500" b="1" kern="0" smtClean="0">
                <a:solidFill>
                  <a:srgbClr val="0000FF"/>
                </a:solidFill>
                <a:latin typeface="Arial" charset="0"/>
              </a:rPr>
              <a:t> tại </a:t>
            </a:r>
            <a:r>
              <a:rPr lang="vi-VN" sz="2500" b="1" kern="0" smtClean="0">
                <a:solidFill>
                  <a:srgbClr val="0000FF"/>
                </a:solidFill>
                <a:latin typeface="Arial" charset="0"/>
              </a:rPr>
              <a:t>kỳ </a:t>
            </a:r>
            <a:r>
              <a:rPr lang="vi-VN" sz="2500" b="1" kern="0">
                <a:solidFill>
                  <a:srgbClr val="0000FF"/>
                </a:solidFill>
                <a:latin typeface="Arial" charset="0"/>
              </a:rPr>
              <a:t>họp thứ </a:t>
            </a:r>
            <a:r>
              <a:rPr lang="vi-VN" sz="2500" b="1" kern="0" smtClean="0">
                <a:solidFill>
                  <a:srgbClr val="0000FF"/>
                </a:solidFill>
                <a:latin typeface="Arial" charset="0"/>
              </a:rPr>
              <a:t>5.</a:t>
            </a:r>
            <a:r>
              <a:rPr lang="vi-VN" sz="2500" b="1" kern="0">
                <a:solidFill>
                  <a:srgbClr val="0000FF"/>
                </a:solidFill>
                <a:latin typeface="Arial" charset="0"/>
              </a:rPr>
              <a:t> </a:t>
            </a:r>
            <a:endParaRPr lang="en-US" sz="2500" b="1" kern="0" smtClean="0">
              <a:solidFill>
                <a:srgbClr val="0000FF"/>
              </a:solidFill>
              <a:latin typeface="Arial" charset="0"/>
            </a:endParaRPr>
          </a:p>
          <a:p>
            <a:pPr marL="457200" indent="-342900" algn="just" eaLnBrk="1" hangingPunct="1">
              <a:lnSpc>
                <a:spcPct val="114000"/>
              </a:lnSpc>
              <a:spcBef>
                <a:spcPts val="1800"/>
              </a:spcBef>
              <a:spcAft>
                <a:spcPts val="0"/>
              </a:spcAft>
              <a:buClr>
                <a:srgbClr val="FF0000"/>
              </a:buClr>
              <a:buFont typeface="Wingdings" panose="05000000000000000000" pitchFamily="2" charset="2"/>
              <a:buChar char="Ø"/>
              <a:defRPr/>
            </a:pPr>
            <a:r>
              <a:rPr lang="en-US" sz="2500" b="1" kern="0" smtClean="0">
                <a:solidFill>
                  <a:srgbClr val="0000FF"/>
                </a:solidFill>
                <a:latin typeface="Arial" charset="0"/>
              </a:rPr>
              <a:t>Luật An ninh mạng </a:t>
            </a:r>
            <a:r>
              <a:rPr lang="vi-VN" sz="2500" b="1" kern="0" smtClean="0">
                <a:solidFill>
                  <a:srgbClr val="0000FF"/>
                </a:solidFill>
                <a:latin typeface="Arial" charset="0"/>
              </a:rPr>
              <a:t>có </a:t>
            </a:r>
            <a:r>
              <a:rPr lang="vi-VN" sz="2500" b="1" kern="0">
                <a:solidFill>
                  <a:srgbClr val="0000FF"/>
                </a:solidFill>
                <a:latin typeface="Arial" charset="0"/>
              </a:rPr>
              <a:t>hiệu lực thi hành kể từ ngày </a:t>
            </a:r>
            <a:r>
              <a:rPr lang="vi-VN" sz="2500" b="1" kern="0">
                <a:solidFill>
                  <a:srgbClr val="FF0000"/>
                </a:solidFill>
                <a:latin typeface="Arial" charset="0"/>
              </a:rPr>
              <a:t>01/01/2019</a:t>
            </a:r>
            <a:r>
              <a:rPr lang="vi-VN" sz="2500" b="1" kern="0" smtClean="0">
                <a:solidFill>
                  <a:srgbClr val="FF0000"/>
                </a:solidFill>
                <a:latin typeface="Arial" charset="0"/>
              </a:rPr>
              <a:t>.</a:t>
            </a:r>
            <a:endParaRPr lang="vi-VN" sz="2500" b="1" kern="0">
              <a:solidFill>
                <a:srgbClr val="FF0000"/>
              </a:solidFill>
              <a:latin typeface="Arial"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663" y="1406718"/>
            <a:ext cx="3515337" cy="5166360"/>
          </a:xfrm>
          <a:prstGeom prst="rect">
            <a:avLst/>
          </a:prstGeom>
        </p:spPr>
      </p:pic>
    </p:spTree>
    <p:extLst>
      <p:ext uri="{BB962C8B-B14F-4D97-AF65-F5344CB8AC3E}">
        <p14:creationId xmlns:p14="http://schemas.microsoft.com/office/powerpoint/2010/main" val="1012789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GIỚI </a:t>
            </a:r>
            <a:r>
              <a:rPr lang="en-US" sz="2600" b="1">
                <a:solidFill>
                  <a:srgbClr val="FF0000"/>
                </a:solidFill>
                <a:latin typeface="Arial" panose="020B0604020202020204" pitchFamily="34" charset="0"/>
                <a:cs typeface="Arial" panose="020B0604020202020204" pitchFamily="34" charset="0"/>
              </a:rPr>
              <a:t>THIỆU </a:t>
            </a:r>
            <a:r>
              <a:rPr lang="en-US" sz="2600" b="1" smtClean="0">
                <a:solidFill>
                  <a:srgbClr val="FF0000"/>
                </a:solidFill>
                <a:latin typeface="Arial" panose="020B0604020202020204" pitchFamily="34" charset="0"/>
                <a:cs typeface="Arial" panose="020B0604020202020204" pitchFamily="34" charset="0"/>
              </a:rPr>
              <a:t>LUẬT AN NINH MẠNG NĂM 2018</a:t>
            </a:r>
            <a:endParaRPr lang="en-US" sz="2600" b="1">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71600"/>
            <a:ext cx="8839200" cy="4949952"/>
          </a:xfrm>
          <a:prstGeom prst="rect">
            <a:avLst/>
          </a:prstGeom>
        </p:spPr>
      </p:pic>
    </p:spTree>
    <p:extLst>
      <p:ext uri="{BB962C8B-B14F-4D97-AF65-F5344CB8AC3E}">
        <p14:creationId xmlns:p14="http://schemas.microsoft.com/office/powerpoint/2010/main" val="1072782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FF00"/>
                </a:solidFill>
                <a:latin typeface="Arial" panose="020B0604020202020204" pitchFamily="34" charset="0"/>
                <a:cs typeface="Arial" panose="020B0604020202020204" pitchFamily="34" charset="0"/>
              </a:rPr>
              <a:t>SỰ </a:t>
            </a:r>
            <a:r>
              <a:rPr lang="en-US" sz="2600" b="1">
                <a:solidFill>
                  <a:srgbClr val="FFFF00"/>
                </a:solidFill>
                <a:latin typeface="Arial" panose="020B0604020202020204" pitchFamily="34" charset="0"/>
                <a:cs typeface="Arial" panose="020B0604020202020204" pitchFamily="34" charset="0"/>
              </a:rPr>
              <a:t>CẦN THIẾT BAN HÀNH </a:t>
            </a:r>
            <a:r>
              <a:rPr lang="en-US" sz="2600" b="1" smtClean="0">
                <a:solidFill>
                  <a:srgbClr val="FFFF00"/>
                </a:solidFill>
                <a:latin typeface="Arial" panose="020B0604020202020204" pitchFamily="34" charset="0"/>
                <a:cs typeface="Arial" panose="020B0604020202020204" pitchFamily="34" charset="0"/>
              </a:rPr>
              <a:t>LUẬT</a:t>
            </a:r>
            <a:endParaRPr lang="en-US" sz="2600" b="1">
              <a:solidFill>
                <a:srgbClr val="FFFF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9144000" cy="4689872"/>
          </a:xfrm>
          <a:prstGeom prst="rect">
            <a:avLst/>
          </a:prstGeom>
        </p:spPr>
      </p:pic>
    </p:spTree>
    <p:extLst>
      <p:ext uri="{BB962C8B-B14F-4D97-AF65-F5344CB8AC3E}">
        <p14:creationId xmlns:p14="http://schemas.microsoft.com/office/powerpoint/2010/main" val="61073850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a:spcBef>
            <a:spcPct val="20000"/>
          </a:spcBef>
          <a:defRPr sz="3200" b="1" kern="0" smtClean="0">
            <a:solidFill>
              <a:srgbClr val="FF0000"/>
            </a:solidFill>
            <a:latin typeface="Arial" pitchFamily="34" charset="0"/>
            <a:ea typeface="+mj-ea"/>
            <a:cs typeface="Arial" pitchFamily="34" charset="0"/>
          </a:defRPr>
        </a:defPPr>
      </a:lstStyle>
    </a:tx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18682</TotalTime>
  <Words>5839</Words>
  <Application>Microsoft Office PowerPoint</Application>
  <PresentationFormat>On-screen Show (4:3)</PresentationFormat>
  <Paragraphs>211</Paragraphs>
  <Slides>48</Slides>
  <Notes>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Profile</vt:lpstr>
      <vt:lpstr>PowerPoint Presentation</vt:lpstr>
      <vt:lpstr>MỤC LỤC</vt:lpstr>
      <vt:lpstr>PowerPoint Presentation</vt:lpstr>
      <vt:lpstr>PowerPoint Presentation</vt:lpstr>
      <vt:lpstr>PowerPoint Presentation</vt:lpstr>
      <vt:lpstr>PowerPoint Presentation</vt:lpstr>
      <vt:lpstr>GIỚI THIỆU LUẬT AN NINH MẠNG NĂM 2018</vt:lpstr>
      <vt:lpstr>GIỚI THIỆU LUẬT AN NINH MẠNG NĂM 2018</vt:lpstr>
      <vt:lpstr>SỰ CẦN THIẾT BAN HÀNH LUẬT</vt:lpstr>
      <vt:lpstr>SỰ CẦN THIẾT BAN HÀNH LUẬT</vt:lpstr>
      <vt:lpstr>SỰ CẦN THIẾT BAN HÀNH LUẬT</vt:lpstr>
      <vt:lpstr>SỰ CẦN THIẾT BAN HÀNH LUẬT</vt:lpstr>
      <vt:lpstr>SỰ CẦN THIẾT BAN HÀNH LUẬT</vt:lpstr>
      <vt:lpstr>BỐ CỤC CỦA LUẬT AN NINH MẠNG NĂM 2018</vt:lpstr>
      <vt:lpstr>CHƯƠNG I. NHỮNG QUY ĐỊNH CHUNG </vt:lpstr>
      <vt:lpstr>Điều 2. Giải thích từ ngữ</vt:lpstr>
      <vt:lpstr>Điều 2. Giải thích từ ngữ</vt:lpstr>
      <vt:lpstr>Điều 2. Giải thích từ ngữ</vt:lpstr>
      <vt:lpstr>Điều 2. Giải thích từ ngữ</vt:lpstr>
      <vt:lpstr>PowerPoint Presentation</vt:lpstr>
      <vt:lpstr>Điều 4. Nguyên tắc bảo vệ an ninh mạng</vt:lpstr>
      <vt:lpstr>PowerPoint Presentation</vt:lpstr>
      <vt:lpstr>Điều 5. Biện pháp bảo vệ an ninh mạng</vt:lpstr>
      <vt:lpstr>Điều 5. Biện pháp bảo vệ an ninh mạng</vt:lpstr>
      <vt:lpstr>PowerPoint Presentation</vt:lpstr>
      <vt:lpstr>Điều 8. Các hành vi bị nghiêm cấm về an ninh mạng  (06 nhóm hành vi)  Viết gọn</vt:lpstr>
      <vt:lpstr>Điều 8. Các hành vi bị nghiêm cấm về an ninh mạng  (06 nhóm hành vi)</vt:lpstr>
      <vt:lpstr>PowerPoint Presentation</vt:lpstr>
      <vt:lpstr>CHƯƠNG II. BẢO VỆ AN NINH MẠNG ĐỐI VỚI HỆ THỐNG THÔNG TIN QUAN TRỌNG VỀ AN NINH QUỐC GIA</vt:lpstr>
      <vt:lpstr>CHƯƠNG II. BẢO VỆ AN NINH MẠNG ĐỐI VỚI HỆ THỐNG THÔNG TIN QUAN TRỌNG VỀ AN NINH QUỐC GIA</vt:lpstr>
      <vt:lpstr>Điều 15. Ứng phó, khắc phục sự cố an ninh mạng đối với  HTTT quan trọng về an ninh quốc gia</vt:lpstr>
      <vt:lpstr>CHƯƠNG III. PHÒNG NGỪA, XỬ LÝ HÀNH VI XÂM PHẠM  AN NINH MẠNG</vt:lpstr>
      <vt:lpstr>CHƯƠNG III. PHÒNG NGỪA, XỬ LÝ HÀNH VI XÂM PHẠM  AN NINH MẠNG</vt:lpstr>
      <vt:lpstr>CHƯƠNG III. PHÒNG NGỪA, XỬ LÝ HÀNH VI XÂM PHẠM  AN NINH MẠNG</vt:lpstr>
      <vt:lpstr>Điều 21. Phòng ngừa, xử lý tình huống nguy hiểm  về an ninh mạng</vt:lpstr>
      <vt:lpstr>CHƯƠNG IV. HOẠT ĐỘNG BẢO VỆ AN NINH MẠNG</vt:lpstr>
      <vt:lpstr>Điều 23. Triển khai hoạt động bảo vệ an ninh mạng trong cơ quan nhà nước, tổ chức chính trị ở trung ương và địa phương</vt:lpstr>
      <vt:lpstr>Điều 26. Bảo đảm an ninh thông tin trên không gian mạng</vt:lpstr>
      <vt:lpstr>Điều 26. Bảo đảm an ninh thông tin trên không gian mạng</vt:lpstr>
      <vt:lpstr>Điều 26. Bảo đảm an ninh thông tin trên không gian mạng</vt:lpstr>
      <vt:lpstr>Điều 29. Bảo vệ trẻ em trên không gian mạng</vt:lpstr>
      <vt:lpstr>Điều 29. Bảo vệ trẻ em trên không gian mạng</vt:lpstr>
      <vt:lpstr>CHƯƠNG V. BẢO ĐẢM HOẠT ĐỘNG BẢO VỆ AN NINH MẠNG</vt:lpstr>
      <vt:lpstr>Điều 34. Phổ biến kiến thức về an ninh mạng</vt:lpstr>
      <vt:lpstr>CHƯƠNG VI. TRÁCH NHIỆM CỦA CƠ QUAN, TỔ CHỨC,  CÁ NHÂN</vt:lpstr>
      <vt:lpstr>CHƯƠNG VI. TRÁCH NHIỆM CỦA CƠ QUAN, TỔ CHỨC,  CÁ NHÂN</vt:lpstr>
      <vt:lpstr>PowerPoint Presentation</vt:lpstr>
      <vt:lpstr>PowerPoint Presentation</vt:lpstr>
    </vt:vector>
  </TitlesOfParts>
  <Company>So Giao duc va Dao tao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huan e-mail, QLVB</dc:title>
  <dc:creator>LeNguyenMinhNgoc</dc:creator>
  <cp:lastModifiedBy>Le Nguyen Minh Ngoc</cp:lastModifiedBy>
  <cp:revision>1804</cp:revision>
  <cp:lastPrinted>2014-02-10T09:51:06Z</cp:lastPrinted>
  <dcterms:created xsi:type="dcterms:W3CDTF">2006-08-23T15:52:09Z</dcterms:created>
  <dcterms:modified xsi:type="dcterms:W3CDTF">2019-01-07T07:46:25Z</dcterms:modified>
</cp:coreProperties>
</file>